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3" r:id="rId3"/>
    <p:sldId id="257" r:id="rId4"/>
    <p:sldId id="263" r:id="rId5"/>
    <p:sldId id="270" r:id="rId6"/>
    <p:sldId id="276" r:id="rId7"/>
    <p:sldId id="264" r:id="rId8"/>
    <p:sldId id="275" r:id="rId9"/>
    <p:sldId id="271" r:id="rId10"/>
    <p:sldId id="266" r:id="rId11"/>
    <p:sldId id="265" r:id="rId12"/>
    <p:sldId id="274" r:id="rId13"/>
    <p:sldId id="267" r:id="rId14"/>
    <p:sldId id="277" r:id="rId15"/>
    <p:sldId id="288" r:id="rId16"/>
    <p:sldId id="268" r:id="rId17"/>
    <p:sldId id="272" r:id="rId18"/>
    <p:sldId id="284" r:id="rId19"/>
    <p:sldId id="286" r:id="rId20"/>
    <p:sldId id="269" r:id="rId21"/>
    <p:sldId id="279" r:id="rId22"/>
    <p:sldId id="280" r:id="rId23"/>
    <p:sldId id="281" r:id="rId24"/>
    <p:sldId id="282" r:id="rId25"/>
    <p:sldId id="258" r:id="rId26"/>
    <p:sldId id="259" r:id="rId27"/>
    <p:sldId id="260" r:id="rId28"/>
    <p:sldId id="261" r:id="rId29"/>
    <p:sldId id="262" r:id="rId30"/>
    <p:sldId id="278" r:id="rId31"/>
    <p:sldId id="287" r:id="rId32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860B-2140-1440-8F8D-CA43FCAE5FB7}" type="datetimeFigureOut">
              <a:rPr lang="ru-RU" smtClean="0"/>
              <a:t>01.10.16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654E-AA11-5044-B005-78F0F54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49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860B-2140-1440-8F8D-CA43FCAE5FB7}" type="datetimeFigureOut">
              <a:rPr lang="ru-RU" smtClean="0"/>
              <a:t>01.10.16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654E-AA11-5044-B005-78F0F54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197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860B-2140-1440-8F8D-CA43FCAE5FB7}" type="datetimeFigureOut">
              <a:rPr lang="ru-RU" smtClean="0"/>
              <a:t>01.10.16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654E-AA11-5044-B005-78F0F54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19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860B-2140-1440-8F8D-CA43FCAE5FB7}" type="datetimeFigureOut">
              <a:rPr lang="ru-RU" smtClean="0"/>
              <a:t>01.10.16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654E-AA11-5044-B005-78F0F54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04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860B-2140-1440-8F8D-CA43FCAE5FB7}" type="datetimeFigureOut">
              <a:rPr lang="ru-RU" smtClean="0"/>
              <a:t>01.10.16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654E-AA11-5044-B005-78F0F54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006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860B-2140-1440-8F8D-CA43FCAE5FB7}" type="datetimeFigureOut">
              <a:rPr lang="ru-RU" smtClean="0"/>
              <a:t>01.10.16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654E-AA11-5044-B005-78F0F54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746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860B-2140-1440-8F8D-CA43FCAE5FB7}" type="datetimeFigureOut">
              <a:rPr lang="ru-RU" smtClean="0"/>
              <a:t>01.10.16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654E-AA11-5044-B005-78F0F54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324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860B-2140-1440-8F8D-CA43FCAE5FB7}" type="datetimeFigureOut">
              <a:rPr lang="ru-RU" smtClean="0"/>
              <a:t>01.10.16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654E-AA11-5044-B005-78F0F54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568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860B-2140-1440-8F8D-CA43FCAE5FB7}" type="datetimeFigureOut">
              <a:rPr lang="ru-RU" smtClean="0"/>
              <a:t>01.10.16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654E-AA11-5044-B005-78F0F54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08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860B-2140-1440-8F8D-CA43FCAE5FB7}" type="datetimeFigureOut">
              <a:rPr lang="ru-RU" smtClean="0"/>
              <a:t>01.10.16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654E-AA11-5044-B005-78F0F54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687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860B-2140-1440-8F8D-CA43FCAE5FB7}" type="datetimeFigureOut">
              <a:rPr lang="ru-RU" smtClean="0"/>
              <a:t>01.10.16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654E-AA11-5044-B005-78F0F54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65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9860B-2140-1440-8F8D-CA43FCAE5FB7}" type="datetimeFigureOut">
              <a:rPr lang="ru-RU" smtClean="0"/>
              <a:t>01.10.16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E654E-AA11-5044-B005-78F0F54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764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ic.academic.ru/dic.nsf/enc_philosophy/" TargetMode="External"/><Relationship Id="rId4" Type="http://schemas.openxmlformats.org/officeDocument/2006/relationships/hyperlink" Target="http://www.psychologos.ru/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iphras.ru/elib/2524.html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438835"/>
            <a:ext cx="91440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3600" b="1" i="1" dirty="0">
                <a:ln w="1905"/>
                <a:solidFill>
                  <a:srgbClr val="E46C0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Философия </a:t>
            </a:r>
            <a:r>
              <a:rPr lang="ru-RU" sz="3600" b="1" i="1" dirty="0" smtClean="0">
                <a:ln w="1905"/>
                <a:solidFill>
                  <a:srgbClr val="E46C0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науки – </a:t>
            </a:r>
          </a:p>
          <a:p>
            <a:pPr lvl="1" algn="ctr"/>
            <a:r>
              <a:rPr lang="ru-RU" sz="3600" b="1" i="1" dirty="0" smtClean="0">
                <a:ln w="1905"/>
                <a:solidFill>
                  <a:srgbClr val="E46C0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диалог философии </a:t>
            </a:r>
            <a:r>
              <a:rPr lang="ru-RU" sz="3600" b="1" i="1" dirty="0">
                <a:ln w="1905"/>
                <a:solidFill>
                  <a:srgbClr val="E46C0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</a:t>
            </a:r>
            <a:r>
              <a:rPr lang="ru-RU" sz="3600" b="1" i="1" dirty="0" smtClean="0">
                <a:ln w="1905"/>
                <a:solidFill>
                  <a:srgbClr val="E46C0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науки</a:t>
            </a:r>
            <a:r>
              <a:rPr lang="en-US" sz="3600" b="1" i="1" dirty="0" smtClean="0">
                <a:ln w="1905"/>
                <a:solidFill>
                  <a:srgbClr val="E46C0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3600" b="1" i="1" dirty="0" smtClean="0">
              <a:ln w="1905"/>
              <a:solidFill>
                <a:srgbClr val="E46C0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1" algn="ctr"/>
            <a:endParaRPr lang="ru-RU" sz="2800" b="1" i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1" algn="ctr"/>
            <a:endParaRPr lang="ru-RU" sz="24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1" algn="ctr"/>
            <a:endParaRPr lang="ru-RU" sz="24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31333" y="2808715"/>
            <a:ext cx="77611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000090"/>
                </a:solidFill>
              </a:rPr>
              <a:t>Чем философское познание отличается от научного?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000090"/>
                </a:solidFill>
              </a:rPr>
              <a:t>Что философия может дать науке?</a:t>
            </a:r>
          </a:p>
          <a:p>
            <a:r>
              <a:rPr lang="ru-RU" sz="2400" dirty="0" smtClean="0">
                <a:solidFill>
                  <a:srgbClr val="000090"/>
                </a:solidFill>
              </a:rPr>
              <a:t>3.    Проблематика философии науки: задачи  курса.</a:t>
            </a:r>
          </a:p>
          <a:p>
            <a:r>
              <a:rPr lang="ru-RU" sz="2400" dirty="0" smtClean="0">
                <a:solidFill>
                  <a:srgbClr val="000090"/>
                </a:solidFill>
              </a:rPr>
              <a:t>4.     Перспективы диалога философии </a:t>
            </a:r>
            <a:r>
              <a:rPr lang="ru-RU" sz="2400" dirty="0">
                <a:solidFill>
                  <a:srgbClr val="000090"/>
                </a:solidFill>
              </a:rPr>
              <a:t>и </a:t>
            </a:r>
            <a:r>
              <a:rPr lang="ru-RU" sz="2400" dirty="0" smtClean="0">
                <a:solidFill>
                  <a:srgbClr val="000090"/>
                </a:solidFill>
              </a:rPr>
              <a:t>науки.</a:t>
            </a:r>
            <a:endParaRPr lang="ru-RU" sz="24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083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9068" y="262128"/>
            <a:ext cx="3513667" cy="5632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0090"/>
                </a:solidFill>
              </a:rPr>
              <a:t>Изначальная миссия </a:t>
            </a:r>
            <a:r>
              <a:rPr lang="ru-RU" sz="2400" dirty="0" smtClean="0">
                <a:solidFill>
                  <a:srgbClr val="000090"/>
                </a:solidFill>
              </a:rPr>
              <a:t>философии - </a:t>
            </a:r>
            <a:endParaRPr lang="ru-RU" sz="2400" dirty="0">
              <a:solidFill>
                <a:srgbClr val="000090"/>
              </a:solidFill>
            </a:endParaRPr>
          </a:p>
          <a:p>
            <a:r>
              <a:rPr lang="ru-RU" sz="2400" dirty="0">
                <a:solidFill>
                  <a:srgbClr val="000090"/>
                </a:solidFill>
              </a:rPr>
              <a:t>ПРОБУЖДЕНИЕ И ОБУЧЕНИЕ  </a:t>
            </a:r>
            <a:r>
              <a:rPr lang="ru-RU" sz="2400" b="1" dirty="0">
                <a:solidFill>
                  <a:srgbClr val="000090"/>
                </a:solidFill>
              </a:rPr>
              <a:t>РАЗУМНОСТИ </a:t>
            </a:r>
          </a:p>
          <a:p>
            <a:r>
              <a:rPr lang="ru-RU" sz="2400" dirty="0">
                <a:solidFill>
                  <a:srgbClr val="000090"/>
                </a:solidFill>
              </a:rPr>
              <a:t>В современном понимании – Философия </a:t>
            </a:r>
            <a:r>
              <a:rPr lang="ru-RU" sz="2400" dirty="0" smtClean="0">
                <a:solidFill>
                  <a:srgbClr val="000090"/>
                </a:solidFill>
              </a:rPr>
              <a:t>ТЕОРИЯ </a:t>
            </a:r>
            <a:r>
              <a:rPr lang="ru-RU" sz="2400" dirty="0">
                <a:solidFill>
                  <a:srgbClr val="000090"/>
                </a:solidFill>
              </a:rPr>
              <a:t>И </a:t>
            </a:r>
            <a:r>
              <a:rPr lang="ru-RU" sz="2400" dirty="0" smtClean="0">
                <a:solidFill>
                  <a:srgbClr val="000090"/>
                </a:solidFill>
              </a:rPr>
              <a:t>ПРАКТИКА </a:t>
            </a:r>
            <a:r>
              <a:rPr lang="ru-RU" sz="2400" dirty="0">
                <a:solidFill>
                  <a:srgbClr val="000090"/>
                </a:solidFill>
              </a:rPr>
              <a:t>РЕФЛЕКСИВНОГО МЫШЛЕНИЯ</a:t>
            </a:r>
          </a:p>
          <a:p>
            <a:endParaRPr lang="ru-RU" sz="2400" dirty="0">
              <a:solidFill>
                <a:srgbClr val="000090"/>
              </a:solidFill>
            </a:endParaRPr>
          </a:p>
          <a:p>
            <a:endParaRPr lang="ru-RU" sz="2400" dirty="0">
              <a:solidFill>
                <a:srgbClr val="000090"/>
              </a:solidFill>
            </a:endParaRPr>
          </a:p>
          <a:p>
            <a:endParaRPr lang="ru-RU" sz="2400" dirty="0">
              <a:solidFill>
                <a:srgbClr val="000090"/>
              </a:solidFill>
            </a:endParaRPr>
          </a:p>
          <a:p>
            <a:r>
              <a:rPr lang="ru-RU" sz="2400" dirty="0">
                <a:solidFill>
                  <a:srgbClr val="000090"/>
                </a:solidFill>
              </a:rPr>
              <a:t>«</a:t>
            </a:r>
            <a:r>
              <a:rPr lang="ru-RU" sz="2400" dirty="0" smtClean="0">
                <a:solidFill>
                  <a:srgbClr val="000090"/>
                </a:solidFill>
              </a:rPr>
              <a:t>Сон разума рождает чудовищ» </a:t>
            </a:r>
            <a:r>
              <a:rPr lang="ru-RU" sz="2400" dirty="0" err="1" smtClean="0">
                <a:solidFill>
                  <a:srgbClr val="000090"/>
                </a:solidFill>
              </a:rPr>
              <a:t>Ф.Гойя</a:t>
            </a:r>
            <a:endParaRPr lang="ru-RU" sz="2400" dirty="0"/>
          </a:p>
        </p:txBody>
      </p:sp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72" y="1124744"/>
            <a:ext cx="3672408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457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145" y="838943"/>
            <a:ext cx="840861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Философия – собственное дело Разума.</a:t>
            </a:r>
          </a:p>
          <a:p>
            <a:r>
              <a:rPr lang="ru-RU" sz="2800" dirty="0" smtClean="0"/>
              <a:t>«Мышление в своей собственной стихии» (Гегель)</a:t>
            </a:r>
          </a:p>
          <a:p>
            <a:endParaRPr lang="ru-RU" sz="2800" dirty="0" smtClean="0"/>
          </a:p>
          <a:p>
            <a:r>
              <a:rPr lang="ru-RU" sz="2800" dirty="0" smtClean="0">
                <a:solidFill>
                  <a:srgbClr val="E46C0A"/>
                </a:solidFill>
              </a:rPr>
              <a:t>«На </a:t>
            </a:r>
            <a:r>
              <a:rPr lang="ru-RU" sz="2800" dirty="0">
                <a:solidFill>
                  <a:srgbClr val="E46C0A"/>
                </a:solidFill>
              </a:rPr>
              <a:t>долю человеческого разума в одном из видов его познания выпала странная судьба: его осаждают вопросы, от которых он не может уклониться, так как они навязаны ему его собственной природой; но в то же время он не может ответить на них, так как они превосходят возможности человеческого разума». </a:t>
            </a:r>
          </a:p>
          <a:p>
            <a:r>
              <a:rPr lang="ru-RU" sz="2800" dirty="0">
                <a:solidFill>
                  <a:srgbClr val="E46C0A"/>
                </a:solidFill>
              </a:rPr>
              <a:t>И. Кант «Критика чистого разума»</a:t>
            </a:r>
          </a:p>
          <a:p>
            <a:r>
              <a:rPr lang="ru-RU" sz="2800" i="1" dirty="0" smtClean="0">
                <a:solidFill>
                  <a:srgbClr val="E46C0A"/>
                </a:solidFill>
              </a:rPr>
              <a:t>«</a:t>
            </a:r>
            <a:r>
              <a:rPr lang="de-DE" sz="2800" i="1" dirty="0" smtClean="0">
                <a:solidFill>
                  <a:srgbClr val="E46C0A"/>
                </a:solidFill>
              </a:rPr>
              <a:t>Kritik </a:t>
            </a:r>
            <a:r>
              <a:rPr lang="de-DE" sz="2800" i="1" dirty="0">
                <a:solidFill>
                  <a:srgbClr val="E46C0A"/>
                </a:solidFill>
              </a:rPr>
              <a:t>der reinen </a:t>
            </a:r>
            <a:r>
              <a:rPr lang="de-DE" sz="2800" i="1" dirty="0" smtClean="0">
                <a:solidFill>
                  <a:srgbClr val="E46C0A"/>
                </a:solidFill>
              </a:rPr>
              <a:t>Vernunft</a:t>
            </a:r>
            <a:r>
              <a:rPr lang="ru-RU" sz="2800" i="1" dirty="0" smtClean="0">
                <a:solidFill>
                  <a:srgbClr val="E46C0A"/>
                </a:solidFill>
              </a:rPr>
              <a:t>»</a:t>
            </a:r>
            <a:r>
              <a:rPr lang="ru-RU" sz="2800" dirty="0" smtClean="0">
                <a:solidFill>
                  <a:srgbClr val="E46C0A"/>
                </a:solidFill>
              </a:rPr>
              <a:t>  </a:t>
            </a:r>
            <a:r>
              <a:rPr lang="ru-RU" sz="2800" i="1" dirty="0" smtClean="0">
                <a:solidFill>
                  <a:srgbClr val="E46C0A"/>
                </a:solidFill>
              </a:rPr>
              <a:t>1781</a:t>
            </a:r>
          </a:p>
          <a:p>
            <a:endParaRPr lang="ru-RU" sz="2800" dirty="0">
              <a:solidFill>
                <a:srgbClr val="E46C0A"/>
              </a:solidFill>
            </a:endParaRPr>
          </a:p>
          <a:p>
            <a:r>
              <a:rPr lang="ru-RU" sz="2400" dirty="0" smtClean="0"/>
              <a:t>Определение (предварительно): Разум – способность к идеальному целеполаганию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28669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7415" y="798140"/>
            <a:ext cx="844505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u="sng" dirty="0" smtClean="0"/>
              <a:t>Определение:</a:t>
            </a:r>
          </a:p>
          <a:p>
            <a:r>
              <a:rPr lang="ru-RU" sz="2400" dirty="0" smtClean="0"/>
              <a:t>ОПЫТ </a:t>
            </a:r>
            <a:r>
              <a:rPr lang="ru-RU" sz="2400" dirty="0"/>
              <a:t>– знание, которое непосредственно дано сознанию субъекта и сопровождается чувством прямого контакта с познаваемой реальностью – будь это реальность внешних субъекту предметов и ситуаций (восприятие) или же реальность состояний самого сознания (представления, воспоминания, переживания и т.д.). </a:t>
            </a:r>
            <a:r>
              <a:rPr lang="ru-RU" sz="2400" dirty="0" smtClean="0"/>
              <a:t>…….  (Новая философская энциклопедия)</a:t>
            </a:r>
          </a:p>
          <a:p>
            <a:r>
              <a:rPr lang="ru-RU" sz="2400" u="sng" dirty="0" smtClean="0"/>
              <a:t>Добавление:</a:t>
            </a:r>
          </a:p>
          <a:p>
            <a:r>
              <a:rPr lang="ru-RU" sz="2400" dirty="0" smtClean="0"/>
              <a:t>….. Знания, умения и навыки, которые рефлексивно даны субъекту  ….</a:t>
            </a:r>
          </a:p>
          <a:p>
            <a:r>
              <a:rPr lang="ru-RU" sz="2400" dirty="0" smtClean="0"/>
              <a:t>Вместе с тем – особый способ бытия человека в-мире, который обладает способностью к аккумуляции и трансляции.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6894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500" y="335845"/>
            <a:ext cx="822325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2. Что философия дает науке?</a:t>
            </a:r>
          </a:p>
          <a:p>
            <a:endParaRPr lang="ru-RU" sz="2400" dirty="0" smtClean="0"/>
          </a:p>
          <a:p>
            <a:r>
              <a:rPr lang="ru-RU" sz="2400" dirty="0" smtClean="0"/>
              <a:t>Относительно </a:t>
            </a:r>
            <a:r>
              <a:rPr lang="ru-RU" sz="2400" dirty="0"/>
              <a:t>частных наук философия выполняет ряд </a:t>
            </a:r>
            <a:r>
              <a:rPr lang="ru-RU" sz="2400" dirty="0" smtClean="0"/>
              <a:t>функций</a:t>
            </a:r>
            <a:r>
              <a:rPr lang="ru-RU" sz="2400" dirty="0"/>
              <a:t>: </a:t>
            </a:r>
            <a:endParaRPr lang="ru-RU" sz="2400" dirty="0" smtClean="0"/>
          </a:p>
          <a:p>
            <a:pPr marL="342900" indent="-342900">
              <a:buFont typeface="Wingdings" charset="2"/>
              <a:buChar char="Ø"/>
            </a:pPr>
            <a:r>
              <a:rPr lang="ru-RU" sz="2400" dirty="0"/>
              <a:t>М</a:t>
            </a:r>
            <a:r>
              <a:rPr lang="ru-RU" sz="2400" dirty="0" smtClean="0"/>
              <a:t>етодологическую</a:t>
            </a:r>
            <a:r>
              <a:rPr lang="ru-RU" sz="2400" dirty="0"/>
              <a:t>, </a:t>
            </a:r>
            <a:endParaRPr lang="ru-RU" sz="2400" dirty="0" smtClean="0"/>
          </a:p>
          <a:p>
            <a:pPr marL="342900" indent="-342900">
              <a:buFont typeface="Wingdings" charset="2"/>
              <a:buChar char="Ø"/>
            </a:pPr>
            <a:r>
              <a:rPr lang="ru-RU" sz="2400" dirty="0"/>
              <a:t>И</a:t>
            </a:r>
            <a:r>
              <a:rPr lang="ru-RU" sz="2400" dirty="0" smtClean="0"/>
              <a:t>нтегративную (системообразующую)</a:t>
            </a:r>
          </a:p>
          <a:p>
            <a:pPr marL="342900" indent="-342900">
              <a:buFont typeface="Wingdings" charset="2"/>
              <a:buChar char="Ø"/>
            </a:pPr>
            <a:r>
              <a:rPr lang="ru-RU" sz="2400" dirty="0" smtClean="0"/>
              <a:t>Мировоззренческую</a:t>
            </a:r>
          </a:p>
          <a:p>
            <a:pPr marL="342900" indent="-342900">
              <a:buFont typeface="Wingdings" charset="2"/>
              <a:buChar char="Ø"/>
            </a:pPr>
            <a:r>
              <a:rPr lang="ru-RU" sz="2400" dirty="0" smtClean="0"/>
              <a:t>Эвристическую . </a:t>
            </a:r>
          </a:p>
          <a:p>
            <a:r>
              <a:rPr lang="ru-RU" sz="2400" dirty="0" smtClean="0"/>
              <a:t>Все </a:t>
            </a:r>
            <a:r>
              <a:rPr lang="ru-RU" sz="2400" dirty="0"/>
              <a:t>эти функции связаны с тем, что философия отвечает за понимание регулятивных принципов (законов) всего мышления. </a:t>
            </a:r>
          </a:p>
        </p:txBody>
      </p:sp>
    </p:spTree>
    <p:extLst>
      <p:ext uri="{BB962C8B-B14F-4D97-AF65-F5344CB8AC3E}">
        <p14:creationId xmlns:p14="http://schemas.microsoft.com/office/powerpoint/2010/main" val="2934200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3249" y="538966"/>
            <a:ext cx="8080375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Wingdings"/>
              </a:rPr>
              <a:t>v</a:t>
            </a:r>
            <a:r>
              <a:rPr lang="ru-RU" sz="2800" dirty="0"/>
              <a:t> </a:t>
            </a:r>
            <a:r>
              <a:rPr lang="ru-RU" sz="2800" b="1" dirty="0"/>
              <a:t>Методологическое</a:t>
            </a:r>
            <a:r>
              <a:rPr lang="ru-RU" sz="2800" dirty="0"/>
              <a:t> значение философии для частнонаучного познания состоит  в том, что методы познания (методы аргументации, доказательства, анализа и синтеза, рефлексии и интерпретации, индукции и дедукции, идеализации и абстрагирования и ряд др.) не являются привилегией какой-то одной науки. Эти методы вырастают из природы самого мышления и как таковые открываются только в рамках рефлексивного самопознания человека. Учение о методе изначально было особой темой философского размышления</a:t>
            </a:r>
            <a:r>
              <a:rPr lang="en-US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15241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0375" y="889000"/>
            <a:ext cx="8239125" cy="544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ПРОБЛЕМАТИЗАЦИЯ </a:t>
            </a:r>
            <a:r>
              <a:rPr lang="ru-RU" sz="2400" dirty="0" smtClean="0"/>
              <a:t>-  базовая философская (методологическая) </a:t>
            </a:r>
            <a:r>
              <a:rPr lang="ru-RU" sz="2400" dirty="0" smtClean="0"/>
              <a:t>компетентность</a:t>
            </a:r>
            <a:r>
              <a:rPr lang="en-US" sz="2400" dirty="0" smtClean="0"/>
              <a:t> = </a:t>
            </a:r>
            <a:r>
              <a:rPr lang="ru-RU" sz="2400" dirty="0" smtClean="0"/>
              <a:t>основной эффект  </a:t>
            </a:r>
            <a:r>
              <a:rPr lang="ru-RU" sz="2400" dirty="0">
                <a:solidFill>
                  <a:srgbClr val="953735"/>
                </a:solidFill>
              </a:rPr>
              <a:t>методологической </a:t>
            </a:r>
            <a:r>
              <a:rPr lang="ru-RU" sz="2400" dirty="0" smtClean="0">
                <a:solidFill>
                  <a:srgbClr val="953735"/>
                </a:solidFill>
              </a:rPr>
              <a:t>рефлексии </a:t>
            </a:r>
            <a:r>
              <a:rPr lang="ru-RU" sz="2400"/>
              <a:t>= </a:t>
            </a:r>
            <a:r>
              <a:rPr lang="ru-RU" sz="2400" smtClean="0"/>
              <a:t>основной принцип </a:t>
            </a:r>
            <a:r>
              <a:rPr lang="ru-RU" sz="2400" dirty="0"/>
              <a:t>актуализации научных </a:t>
            </a:r>
            <a:r>
              <a:rPr lang="ru-RU" sz="2400" dirty="0" smtClean="0"/>
              <a:t>исследований.</a:t>
            </a:r>
            <a:endParaRPr lang="ru-RU" sz="2400" dirty="0"/>
          </a:p>
          <a:p>
            <a:r>
              <a:rPr lang="ru-RU" sz="2400" dirty="0" smtClean="0"/>
              <a:t>Платон</a:t>
            </a:r>
            <a:r>
              <a:rPr lang="ru-RU" sz="2400" dirty="0"/>
              <a:t>: </a:t>
            </a:r>
            <a:r>
              <a:rPr lang="ru-RU" sz="2400" dirty="0"/>
              <a:t>«Способность ставить вопросы … и отвечать на них</a:t>
            </a:r>
            <a:r>
              <a:rPr lang="ru-RU" sz="2400" dirty="0" smtClean="0"/>
              <a:t>». (</a:t>
            </a:r>
            <a:r>
              <a:rPr lang="ru-RU" sz="2400" dirty="0"/>
              <a:t>Для Платона это способность к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диалектике</a:t>
            </a:r>
            <a:r>
              <a:rPr lang="ru-RU" sz="2400" dirty="0"/>
              <a:t>)</a:t>
            </a:r>
          </a:p>
          <a:p>
            <a:r>
              <a:rPr lang="ru-RU" sz="2400" dirty="0" smtClean="0"/>
              <a:t>П</a:t>
            </a:r>
            <a:r>
              <a:rPr lang="ru-RU" sz="2400" dirty="0"/>
              <a:t>. – понимается в рамках тезиса о «</a:t>
            </a:r>
            <a:r>
              <a:rPr lang="ru-RU" sz="2400" dirty="0">
                <a:solidFill>
                  <a:srgbClr val="953735"/>
                </a:solidFill>
              </a:rPr>
              <a:t>тождестве бытия и мышления</a:t>
            </a:r>
            <a:r>
              <a:rPr lang="ru-RU" sz="2400" dirty="0" smtClean="0">
                <a:solidFill>
                  <a:srgbClr val="953735"/>
                </a:solidFill>
              </a:rPr>
              <a:t>»:</a:t>
            </a:r>
            <a:r>
              <a:rPr lang="ru-RU" sz="2400" dirty="0" smtClean="0"/>
              <a:t> Те затруднения &lt;</a:t>
            </a:r>
            <a:r>
              <a:rPr lang="ru-RU" sz="2400" dirty="0" smtClean="0">
                <a:solidFill>
                  <a:srgbClr val="953735"/>
                </a:solidFill>
              </a:rPr>
              <a:t>Апории</a:t>
            </a:r>
            <a:r>
              <a:rPr lang="ru-RU" sz="2400" dirty="0" smtClean="0"/>
              <a:t>, </a:t>
            </a:r>
            <a:r>
              <a:rPr lang="ru-RU" sz="2400" dirty="0" smtClean="0">
                <a:solidFill>
                  <a:srgbClr val="953735"/>
                </a:solidFill>
              </a:rPr>
              <a:t>Антиномии</a:t>
            </a:r>
            <a:r>
              <a:rPr lang="ru-RU" sz="2400" dirty="0" smtClean="0"/>
              <a:t>&gt; в которые впадает мышление (разум + рассудок) есть отражение реальной диалектики бытия. </a:t>
            </a:r>
            <a:endParaRPr lang="ru-RU" sz="2400" dirty="0"/>
          </a:p>
          <a:p>
            <a:endParaRPr lang="ru-RU" dirty="0"/>
          </a:p>
          <a:p>
            <a:endParaRPr lang="ru-RU" i="1" dirty="0" smtClean="0"/>
          </a:p>
          <a:p>
            <a:r>
              <a:rPr lang="ru-RU" i="1" dirty="0" smtClean="0"/>
              <a:t>Вопрос</a:t>
            </a:r>
            <a:r>
              <a:rPr lang="ru-RU" dirty="0"/>
              <a:t> — это </a:t>
            </a:r>
            <a:r>
              <a:rPr lang="ru-RU" i="1" dirty="0"/>
              <a:t>высказывание</a:t>
            </a:r>
            <a:r>
              <a:rPr lang="ru-RU" dirty="0"/>
              <a:t>, фиксирующее недостаток знания о каком-либо объекте или явлении и побуждающее к </a:t>
            </a:r>
            <a:r>
              <a:rPr lang="ru-RU" i="1" dirty="0"/>
              <a:t>ответу</a:t>
            </a:r>
            <a:r>
              <a:rPr lang="ru-RU" dirty="0"/>
              <a:t> или объяснению с целью устранения или уменьшения познавательной </a:t>
            </a:r>
            <a:r>
              <a:rPr lang="ru-RU" i="1" dirty="0"/>
              <a:t>неопределённости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(</a:t>
            </a:r>
            <a:r>
              <a:rPr lang="ru-RU" dirty="0" err="1" smtClean="0"/>
              <a:t>Интеррогативная</a:t>
            </a:r>
            <a:r>
              <a:rPr lang="ru-RU" dirty="0" smtClean="0"/>
              <a:t> логика) </a:t>
            </a:r>
          </a:p>
        </p:txBody>
      </p:sp>
    </p:spTree>
    <p:extLst>
      <p:ext uri="{BB962C8B-B14F-4D97-AF65-F5344CB8AC3E}">
        <p14:creationId xmlns:p14="http://schemas.microsoft.com/office/powerpoint/2010/main" val="2721987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65625" y="1270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12750" y="245478"/>
            <a:ext cx="8540750" cy="6370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0"/>
              <a:buChar char="v"/>
            </a:pPr>
            <a:r>
              <a:rPr lang="ru-RU" sz="2400" b="1" dirty="0" smtClean="0"/>
              <a:t>Интегративное (системное) </a:t>
            </a:r>
            <a:r>
              <a:rPr lang="ru-RU" sz="2400" dirty="0" smtClean="0"/>
              <a:t>назначение философии – преодоление главного «недостатка» дисциплинарного научного знания: оно </a:t>
            </a:r>
            <a:r>
              <a:rPr lang="ru-RU" sz="2400" dirty="0"/>
              <a:t>существует в виде совокупности частных дисциплин, ни одна из которых не может претендовать на знание целого</a:t>
            </a:r>
            <a:r>
              <a:rPr lang="ru-RU" sz="2400" dirty="0" smtClean="0"/>
              <a:t>. Отсюда </a:t>
            </a:r>
            <a:r>
              <a:rPr lang="ru-RU" sz="2400" dirty="0"/>
              <a:t>недостаточность любого </a:t>
            </a:r>
            <a:r>
              <a:rPr lang="ru-RU" sz="2400" dirty="0" smtClean="0"/>
              <a:t>знания, </a:t>
            </a:r>
            <a:r>
              <a:rPr lang="ru-RU" sz="2400" dirty="0"/>
              <a:t>полученного в рамках той ли иной науки</a:t>
            </a:r>
            <a:r>
              <a:rPr lang="ru-RU" sz="2400" dirty="0" smtClean="0"/>
              <a:t>.</a:t>
            </a:r>
          </a:p>
          <a:p>
            <a:pPr marL="285750" indent="-285750">
              <a:buFont typeface="Wingdings" charset="0"/>
              <a:buChar char="v"/>
            </a:pPr>
            <a:r>
              <a:rPr lang="ru-RU" sz="2400" dirty="0" smtClean="0"/>
              <a:t> </a:t>
            </a:r>
            <a:r>
              <a:rPr lang="ru-RU" sz="2400" dirty="0"/>
              <a:t>Философия </a:t>
            </a:r>
            <a:r>
              <a:rPr lang="ru-RU" sz="2400" dirty="0" smtClean="0"/>
              <a:t>опирается </a:t>
            </a:r>
            <a:r>
              <a:rPr lang="ru-RU" sz="2400" dirty="0"/>
              <a:t>на предельно широкий и разнообразный опыт, черпает не только из всех наук, но из других областей человеческого опыта. </a:t>
            </a:r>
            <a:endParaRPr lang="ru-RU" sz="2400" dirty="0" smtClean="0"/>
          </a:p>
          <a:p>
            <a:pPr marL="285750" indent="-285750">
              <a:buFont typeface="Wingdings" charset="0"/>
              <a:buChar char="v"/>
            </a:pPr>
            <a:r>
              <a:rPr lang="ru-RU" sz="2400" dirty="0"/>
              <a:t>В</a:t>
            </a:r>
            <a:r>
              <a:rPr lang="ru-RU" sz="2400" dirty="0" smtClean="0"/>
              <a:t>ыдающиеся </a:t>
            </a:r>
            <a:r>
              <a:rPr lang="ru-RU" sz="2400" dirty="0"/>
              <a:t>философские учения </a:t>
            </a:r>
            <a:r>
              <a:rPr lang="ru-RU" sz="2400" dirty="0" smtClean="0"/>
              <a:t>представляют собой </a:t>
            </a:r>
            <a:r>
              <a:rPr lang="ru-RU" sz="2400" dirty="0"/>
              <a:t> </a:t>
            </a:r>
            <a:r>
              <a:rPr lang="ru-RU" sz="2400" i="1" dirty="0"/>
              <a:t>энциклопедический синтез знаний эпохи</a:t>
            </a:r>
            <a:r>
              <a:rPr lang="ru-RU" sz="2400" dirty="0"/>
              <a:t>, ее духовную квинтэссенцию – </a:t>
            </a:r>
            <a:r>
              <a:rPr lang="ru-RU" sz="2400" i="1" dirty="0"/>
              <a:t>эпоху, постигнутую и выраженную в мышлении</a:t>
            </a:r>
            <a:r>
              <a:rPr lang="ru-RU" sz="2400" b="1" i="1" dirty="0"/>
              <a:t> </a:t>
            </a:r>
            <a:r>
              <a:rPr lang="ru-RU" sz="2400" dirty="0"/>
              <a:t>(По выражению Гегеля). Философия объединяет в одно целое, те знания, которые наиболее важны для понимания мира. </a:t>
            </a:r>
            <a:r>
              <a:rPr lang="ru-RU" sz="2400" dirty="0" smtClean="0"/>
              <a:t>Философия – не </a:t>
            </a:r>
            <a:r>
              <a:rPr lang="ru-RU" sz="2400" dirty="0" err="1" smtClean="0"/>
              <a:t>многознание</a:t>
            </a:r>
            <a:r>
              <a:rPr lang="ru-RU" sz="2400" dirty="0" smtClean="0"/>
              <a:t>, по стремление увидеть единое во многом, а значит - связи между фрагментами знаний.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99853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7500" y="427841"/>
            <a:ext cx="81915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О системности философского знания</a:t>
            </a:r>
          </a:p>
          <a:p>
            <a:pPr algn="ctr"/>
            <a:endParaRPr lang="ru-RU" sz="2000" b="1" dirty="0" smtClean="0"/>
          </a:p>
          <a:p>
            <a:pPr marL="342900" indent="-342900">
              <a:buFont typeface="Wingdings" charset="2"/>
              <a:buChar char="v"/>
            </a:pPr>
            <a:r>
              <a:rPr lang="ru-RU" sz="2000" dirty="0" smtClean="0"/>
              <a:t>«</a:t>
            </a:r>
            <a:r>
              <a:rPr lang="ru-RU" sz="2000" dirty="0"/>
              <a:t>Первый &lt;факт&gt; - это систематическая природа самой философии. Для философии как дисциплины не характерно изолированное решение изолированной проблемы. Философские проблемы столь взаимосвязаны, что философ не может решить или приступить к решению какой-либо из них, имплицитно не связывая себя решением всех остальных”. </a:t>
            </a:r>
            <a:r>
              <a:rPr lang="ru-RU" sz="2000" dirty="0" smtClean="0"/>
              <a:t>(</a:t>
            </a:r>
            <a:r>
              <a:rPr lang="ru-RU" sz="2000" dirty="0" err="1" smtClean="0"/>
              <a:t>А.Данто</a:t>
            </a:r>
            <a:r>
              <a:rPr lang="ru-RU" sz="2000" dirty="0" smtClean="0"/>
              <a:t> </a:t>
            </a:r>
            <a:r>
              <a:rPr lang="ru-RU" sz="2000" dirty="0"/>
              <a:t>«Ницше как философ» C.11)</a:t>
            </a:r>
          </a:p>
          <a:p>
            <a:pPr marL="342900" indent="-342900">
              <a:buFont typeface="Wingdings" charset="2"/>
              <a:buChar char="v"/>
            </a:pPr>
            <a:r>
              <a:rPr lang="ru-RU" sz="2000" dirty="0"/>
              <a:t> </a:t>
            </a:r>
            <a:r>
              <a:rPr lang="ru-RU" sz="2000" dirty="0" smtClean="0"/>
              <a:t>«</a:t>
            </a:r>
            <a:r>
              <a:rPr lang="ru-RU" sz="2000" dirty="0"/>
              <a:t>Сегодня толкуют о крахе философских систем, тогда как просто изменился концепт системы». </a:t>
            </a:r>
            <a:r>
              <a:rPr lang="ru-RU" sz="2000" dirty="0" smtClean="0"/>
              <a:t>(</a:t>
            </a:r>
            <a:r>
              <a:rPr lang="ru-RU" sz="2000" dirty="0" err="1" smtClean="0"/>
              <a:t>Ж.Делез</a:t>
            </a:r>
            <a:r>
              <a:rPr lang="ru-RU" sz="2000" dirty="0"/>
              <a:t>, </a:t>
            </a:r>
            <a:r>
              <a:rPr lang="ru-RU" sz="2000" dirty="0" err="1" smtClean="0"/>
              <a:t>Ф.Гваттари</a:t>
            </a:r>
            <a:r>
              <a:rPr lang="ru-RU" sz="2000" dirty="0" smtClean="0"/>
              <a:t> </a:t>
            </a:r>
            <a:r>
              <a:rPr lang="ru-RU" sz="2000" dirty="0"/>
              <a:t>«Что такое философия?» С.19</a:t>
            </a:r>
            <a:r>
              <a:rPr lang="ru-RU" sz="2000" dirty="0" smtClean="0"/>
              <a:t>)</a:t>
            </a:r>
          </a:p>
          <a:p>
            <a:pPr marL="342900" indent="-342900">
              <a:buFont typeface="Wingdings" charset="2"/>
              <a:buChar char="v"/>
            </a:pPr>
            <a:r>
              <a:rPr lang="ru-RU" sz="2000" dirty="0"/>
              <a:t>«Философии по самой ее сути свойственна систематичность и ни один философ от Платона до Гегеля в этом не сомневался. </a:t>
            </a:r>
            <a:r>
              <a:rPr lang="ru-RU" sz="2000" dirty="0" smtClean="0"/>
              <a:t>…… именно </a:t>
            </a:r>
            <a:r>
              <a:rPr lang="ru-RU" sz="2000" dirty="0"/>
              <a:t>поэтому отказ от “систематичности” проходит сегодня рука об руку с мрачным ощущением “невозможности” философии», </a:t>
            </a:r>
            <a:r>
              <a:rPr lang="ru-RU" sz="2000" dirty="0" smtClean="0"/>
              <a:t>…. </a:t>
            </a:r>
            <a:r>
              <a:rPr lang="ru-RU" sz="2000" dirty="0"/>
              <a:t>Если же </a:t>
            </a:r>
            <a:r>
              <a:rPr lang="ru-RU" sz="2000" i="1" dirty="0"/>
              <a:t>а </a:t>
            </a:r>
            <a:r>
              <a:rPr lang="ru-RU" sz="2000" i="1" dirty="0" err="1"/>
              <a:t>contrario</a:t>
            </a:r>
            <a:r>
              <a:rPr lang="ru-RU" sz="2000" dirty="0"/>
              <a:t> философия заявляет о невозможности системы, то </a:t>
            </a:r>
            <a:r>
              <a:rPr lang="ru-RU" sz="2000" dirty="0" smtClean="0"/>
              <a:t>она …. передает </a:t>
            </a:r>
            <a:r>
              <a:rPr lang="ru-RU" sz="2000" dirty="0"/>
              <a:t>мышление одному из своих условий».  (Бадью «Манифест философии» c.43</a:t>
            </a:r>
            <a:r>
              <a:rPr lang="ru-RU" sz="2000" dirty="0" smtClean="0"/>
              <a:t>)</a:t>
            </a:r>
          </a:p>
          <a:p>
            <a:pPr marL="342900" indent="-342900">
              <a:buFont typeface="Wingdings" charset="2"/>
              <a:buChar char="v"/>
            </a:pPr>
            <a:r>
              <a:rPr lang="ru-RU" sz="2000" b="1" dirty="0" smtClean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 философия может предложить в качестве основания системности знания? </a:t>
            </a:r>
            <a:endParaRPr lang="ru-RU" sz="2000" b="1" dirty="0">
              <a:ln w="1905"/>
              <a:solidFill>
                <a:srgbClr val="FF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>
              <a:buFont typeface="Wingdings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1932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9250" y="444500"/>
            <a:ext cx="862012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Универсальным основанием системного знания о Мире может быть только </a:t>
            </a:r>
          </a:p>
          <a:p>
            <a:r>
              <a:rPr lang="ru-RU" sz="2000" dirty="0" smtClean="0"/>
              <a:t>Сам факт наличия мыслящего субъекта, т.е. человека.</a:t>
            </a:r>
          </a:p>
          <a:p>
            <a:r>
              <a:rPr lang="ru-RU" sz="2000" dirty="0" smtClean="0"/>
              <a:t>Системообразующим  для универсального знания является рефлексивный вопрос: </a:t>
            </a:r>
          </a:p>
          <a:p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Каковы условия того, что в Мире имеет место существо, размышляющее о Мире?</a:t>
            </a:r>
          </a:p>
          <a:p>
            <a:endParaRPr lang="ru-RU" sz="2000" dirty="0"/>
          </a:p>
          <a:p>
            <a:r>
              <a:rPr lang="ru-RU" sz="2000" dirty="0" smtClean="0"/>
              <a:t>Проще: Это 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вопрос о месте человека в Мире.</a:t>
            </a:r>
          </a:p>
          <a:p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2000" dirty="0" smtClean="0"/>
              <a:t>Если мы спросим, что общего у всех наук – то придем к единственному правдоподобному ответу: </a:t>
            </a:r>
            <a:r>
              <a:rPr lang="ru-RU" sz="2000" b="1" dirty="0" smtClean="0"/>
              <a:t>это деятельность познающего субъекта – общая по своему универсальному методу, но направленная в разные предметные области.</a:t>
            </a:r>
          </a:p>
          <a:p>
            <a:endParaRPr lang="ru-RU" sz="2000" dirty="0"/>
          </a:p>
          <a:p>
            <a:r>
              <a:rPr lang="ru-RU" sz="2000" dirty="0" smtClean="0"/>
              <a:t>Отсюда решение вопроса о соотношении задач философского и научного познания.</a:t>
            </a:r>
          </a:p>
          <a:p>
            <a:pPr marL="342900" indent="-342900">
              <a:buFont typeface="Wingdings" charset="2"/>
              <a:buChar char="Ø"/>
            </a:pPr>
            <a:r>
              <a:rPr lang="ru-RU" sz="2000" b="1" dirty="0" smtClean="0"/>
              <a:t>Философия – есть самопознание, в своем начале - познание внутреннего Мира (рефлексивное мышление);</a:t>
            </a:r>
          </a:p>
          <a:p>
            <a:pPr marL="342900" indent="-342900">
              <a:buFont typeface="Wingdings" charset="2"/>
              <a:buChar char="Ø"/>
            </a:pPr>
            <a:r>
              <a:rPr lang="ru-RU" sz="2000" b="1" dirty="0" smtClean="0"/>
              <a:t>Наука – познание внешнего мира – мира объектов (предметное, </a:t>
            </a:r>
            <a:r>
              <a:rPr lang="ru-RU" sz="2000" b="1" dirty="0" err="1" smtClean="0"/>
              <a:t>интенциональное</a:t>
            </a:r>
            <a:r>
              <a:rPr lang="ru-RU" sz="2000" b="1" dirty="0" smtClean="0"/>
              <a:t> мышление)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561899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9375" y="587375"/>
            <a:ext cx="1750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Познание Мира</a:t>
            </a:r>
            <a:endParaRPr lang="ru-RU" dirty="0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571499" y="1174750"/>
            <a:ext cx="8207375" cy="4699000"/>
          </a:xfrm>
          <a:prstGeom prst="triangle">
            <a:avLst>
              <a:gd name="adj" fmla="val 50299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3" idx="3"/>
            <a:endCxn id="3" idx="0"/>
          </p:cNvCxnSpPr>
          <p:nvPr/>
        </p:nvCxnSpPr>
        <p:spPr>
          <a:xfrm flipV="1">
            <a:off x="4699727" y="1174750"/>
            <a:ext cx="0" cy="4699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71499" y="1619250"/>
            <a:ext cx="7120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Разум                  (Определяет нормативность Рассудка)</a:t>
            </a:r>
          </a:p>
          <a:p>
            <a:r>
              <a:rPr lang="ru-RU" dirty="0" smtClean="0"/>
              <a:t>Философия</a:t>
            </a:r>
            <a:r>
              <a:rPr lang="en-US" dirty="0" smtClean="0"/>
              <a:t> </a:t>
            </a:r>
            <a:r>
              <a:rPr lang="ru-RU" dirty="0" smtClean="0"/>
              <a:t>= «культура разума»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921375" y="1619250"/>
            <a:ext cx="28574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Рассудок</a:t>
            </a:r>
          </a:p>
          <a:p>
            <a:r>
              <a:rPr lang="ru-RU" dirty="0" smtClean="0"/>
              <a:t>Наука = «культура рациональности»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1499" y="2996842"/>
            <a:ext cx="1576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«Внутреннее» 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865114" y="2995889"/>
            <a:ext cx="1306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«Внешнее»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285484" y="2831584"/>
            <a:ext cx="346850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Бытие                Сущее</a:t>
            </a:r>
          </a:p>
          <a:p>
            <a:r>
              <a:rPr lang="ru-RU" dirty="0" smtClean="0"/>
              <a:t>Свобода            Необходимость</a:t>
            </a:r>
          </a:p>
          <a:p>
            <a:r>
              <a:rPr lang="ru-RU" dirty="0" smtClean="0"/>
              <a:t>Идеальное      Материальное</a:t>
            </a:r>
          </a:p>
          <a:p>
            <a:r>
              <a:rPr lang="ru-RU" dirty="0" smtClean="0"/>
              <a:t>Вечность          Временность</a:t>
            </a:r>
          </a:p>
          <a:p>
            <a:r>
              <a:rPr lang="ru-RU" dirty="0" smtClean="0"/>
              <a:t>Жизнь               Смерть</a:t>
            </a:r>
          </a:p>
          <a:p>
            <a:r>
              <a:rPr lang="ru-RU" dirty="0" smtClean="0"/>
              <a:t>Красота             Целесообразность</a:t>
            </a:r>
          </a:p>
          <a:p>
            <a:r>
              <a:rPr lang="ru-RU" dirty="0" smtClean="0"/>
              <a:t>Истина              Истинность</a:t>
            </a:r>
          </a:p>
          <a:p>
            <a:r>
              <a:rPr lang="ru-RU" dirty="0" smtClean="0"/>
              <a:t>Смысл               Значение</a:t>
            </a:r>
          </a:p>
          <a:p>
            <a:r>
              <a:rPr lang="ru-RU" dirty="0" smtClean="0"/>
              <a:t>Благо                 Польза</a:t>
            </a:r>
          </a:p>
          <a:p>
            <a:r>
              <a:rPr lang="ru-RU" dirty="0" smtClean="0"/>
              <a:t>Единое              Многое</a:t>
            </a:r>
          </a:p>
          <a:p>
            <a:r>
              <a:rPr lang="ru-RU" dirty="0" smtClean="0"/>
              <a:t>Возможность   Действительность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7426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9250" y="1000125"/>
            <a:ext cx="822325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Материалы к курсу:</a:t>
            </a:r>
          </a:p>
          <a:p>
            <a:pPr algn="ctr"/>
            <a:endParaRPr lang="ru-RU" sz="2000" dirty="0" smtClean="0"/>
          </a:p>
          <a:p>
            <a:r>
              <a:rPr lang="ru-RU" sz="2400" dirty="0" smtClean="0"/>
              <a:t>ДВФУ – ШГН – структура – кафедры - кафедра философии – страница кафедры – аспирантам</a:t>
            </a:r>
          </a:p>
          <a:p>
            <a:endParaRPr lang="ru-RU" sz="2000" dirty="0" smtClean="0"/>
          </a:p>
          <a:p>
            <a:r>
              <a:rPr lang="ru-RU" sz="2000" dirty="0" smtClean="0"/>
              <a:t> Программы экзамена</a:t>
            </a:r>
          </a:p>
          <a:p>
            <a:r>
              <a:rPr lang="ru-RU" sz="2000" dirty="0" smtClean="0"/>
              <a:t>Литература</a:t>
            </a:r>
          </a:p>
          <a:p>
            <a:r>
              <a:rPr lang="ru-RU" sz="2000" dirty="0" smtClean="0"/>
              <a:t>Требования к реферату</a:t>
            </a:r>
          </a:p>
          <a:p>
            <a:r>
              <a:rPr lang="ru-RU" sz="2000" dirty="0" smtClean="0"/>
              <a:t>Лекции (избранные), Коллоквиумы </a:t>
            </a:r>
          </a:p>
          <a:p>
            <a:endParaRPr lang="ru-RU" sz="2000" dirty="0" smtClean="0"/>
          </a:p>
          <a:p>
            <a:r>
              <a:rPr lang="ru-RU" sz="2000" dirty="0" smtClean="0"/>
              <a:t>Источники:</a:t>
            </a:r>
          </a:p>
          <a:p>
            <a:r>
              <a:rPr lang="es-ES_tradnl" sz="2000" dirty="0">
                <a:hlinkClick r:id="rId2"/>
              </a:rPr>
              <a:t>http://iphras.ru/</a:t>
            </a:r>
            <a:r>
              <a:rPr lang="es-ES_tradnl" sz="2000" dirty="0" smtClean="0">
                <a:hlinkClick r:id="rId2"/>
              </a:rPr>
              <a:t>elib/</a:t>
            </a:r>
            <a:r>
              <a:rPr lang="ru-RU" sz="2000" dirty="0" smtClean="0"/>
              <a:t> - Новая философская энциклопедия (Институт философии РАН)</a:t>
            </a:r>
          </a:p>
          <a:p>
            <a:r>
              <a:rPr lang="en-US" sz="2000" dirty="0">
                <a:hlinkClick r:id="rId3"/>
              </a:rPr>
              <a:t>http://dic.academic.ru/dic.nsf/enc_philosophy</a:t>
            </a:r>
            <a:r>
              <a:rPr lang="en-US" sz="2000" dirty="0" smtClean="0">
                <a:hlinkClick r:id="rId3"/>
              </a:rPr>
              <a:t>/</a:t>
            </a:r>
            <a:r>
              <a:rPr lang="ru-RU" sz="2000" dirty="0" smtClean="0"/>
              <a:t> - философский словарь</a:t>
            </a:r>
          </a:p>
          <a:p>
            <a:r>
              <a:rPr lang="pl-PL" sz="2000" dirty="0">
                <a:hlinkClick r:id="rId4"/>
              </a:rPr>
              <a:t>http://www.psychologos.ru</a:t>
            </a:r>
            <a:r>
              <a:rPr lang="pl-PL" sz="2000" dirty="0" smtClean="0">
                <a:hlinkClick r:id="rId4"/>
              </a:rPr>
              <a:t>/</a:t>
            </a:r>
            <a:r>
              <a:rPr lang="ru-RU" sz="2000" dirty="0" smtClean="0"/>
              <a:t> - энциклопедия практической психологии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81889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0750" y="61912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65125" y="479842"/>
            <a:ext cx="8588375" cy="5693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0"/>
              <a:buChar char="v"/>
            </a:pPr>
            <a:r>
              <a:rPr lang="ru-RU" sz="2800" b="1" dirty="0" smtClean="0"/>
              <a:t>Мировоззренческая</a:t>
            </a:r>
            <a:r>
              <a:rPr lang="ru-RU" sz="2800" dirty="0" smtClean="0"/>
              <a:t> </a:t>
            </a:r>
            <a:r>
              <a:rPr lang="ru-RU" sz="2800" dirty="0"/>
              <a:t>функция философии направлена на создание общей картины мира.   В  дополнение к интегративной – мировоззренческая миссия философии устанавливает общие основания (начала) для синтеза научных знаний. В отличие от научной картины мира философское мировоззрение включает в эту картину самого человека как основного феномена мира, как субъекта познания. Философия интегрирует научные знания, исходя из факта существования в том мире разумного существа (человека) и спрашивает, каковы должны быть естественные законы и условия, чтобы человек мог существовать.  </a:t>
            </a:r>
          </a:p>
        </p:txBody>
      </p:sp>
    </p:spTree>
    <p:extLst>
      <p:ext uri="{BB962C8B-B14F-4D97-AF65-F5344CB8AC3E}">
        <p14:creationId xmlns:p14="http://schemas.microsoft.com/office/powerpoint/2010/main" val="2694201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6250" y="284460"/>
            <a:ext cx="8318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Эвристическая</a:t>
            </a:r>
            <a:r>
              <a:rPr lang="ru-RU" sz="2400" dirty="0" smtClean="0"/>
              <a:t> функция – 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6250" y="1075630"/>
            <a:ext cx="7953375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Ф</a:t>
            </a:r>
            <a:r>
              <a:rPr lang="ru-RU" sz="2000" dirty="0" smtClean="0"/>
              <a:t>Э </a:t>
            </a:r>
            <a:r>
              <a:rPr lang="ru-RU" sz="2000" dirty="0"/>
              <a:t>– получение нового знания через использование философского </a:t>
            </a:r>
            <a:r>
              <a:rPr lang="ru-RU" sz="2000" dirty="0" smtClean="0"/>
              <a:t>подхода в познании, суть которого – приоритет целого над частью.</a:t>
            </a:r>
          </a:p>
          <a:p>
            <a:r>
              <a:rPr lang="ru-RU" sz="2000" dirty="0" smtClean="0"/>
              <a:t>Правило: </a:t>
            </a:r>
            <a:r>
              <a:rPr lang="ru-RU" sz="2000" i="1" dirty="0" smtClean="0"/>
              <a:t>Целое – рекурсивно воспроизводит себя в каждой из своих частей.</a:t>
            </a:r>
            <a:endParaRPr lang="ru-RU" sz="2000" i="1" dirty="0"/>
          </a:p>
          <a:p>
            <a:r>
              <a:rPr lang="ru-RU" sz="2000" b="1" dirty="0"/>
              <a:t> </a:t>
            </a:r>
            <a:r>
              <a:rPr lang="ru-RU" sz="2000" b="1" dirty="0" smtClean="0">
                <a:solidFill>
                  <a:srgbClr val="953735"/>
                </a:solidFill>
              </a:rPr>
              <a:t>Методология </a:t>
            </a:r>
            <a:r>
              <a:rPr lang="ru-RU" sz="2000" b="1" dirty="0">
                <a:solidFill>
                  <a:srgbClr val="953735"/>
                </a:solidFill>
              </a:rPr>
              <a:t>рекурсивности</a:t>
            </a:r>
            <a:r>
              <a:rPr lang="ru-RU" sz="2000" dirty="0"/>
              <a:t>: рассмотреть эффект, который возникает в результате слагаемого (синтеза) независимых переменных (факторов) данного состояния вещей или процесса.</a:t>
            </a:r>
          </a:p>
          <a:p>
            <a:r>
              <a:rPr lang="ru-RU" sz="2000" dirty="0"/>
              <a:t>Этой методологии соответствует особый аналитический подход: установление полного контекста </a:t>
            </a:r>
            <a:r>
              <a:rPr lang="ru-RU" sz="2000" i="1" dirty="0"/>
              <a:t>отношений</a:t>
            </a:r>
            <a:r>
              <a:rPr lang="ru-RU" sz="2000" dirty="0"/>
              <a:t>, в которых находится исследуемый предмет (процесс или состояние). Т.е. (1) требуется выделить те независимые переменные, которые задействованы </a:t>
            </a:r>
            <a:r>
              <a:rPr lang="ru-RU" sz="2000" dirty="0" smtClean="0"/>
              <a:t>в воспроизводстве Целого (Системы); </a:t>
            </a:r>
            <a:r>
              <a:rPr lang="ru-RU" sz="2000" dirty="0"/>
              <a:t>(2) рассмотреть последовательно все эффекты «следов и прививок» одной независимой величины на других; (3) попытаться построить общую картину взаимных превращений. 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469412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4400" y="1358900"/>
            <a:ext cx="4762500" cy="4127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71548" y="5905500"/>
            <a:ext cx="6669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Рекурсия (в общем случае) – объект является частью самого себя,</a:t>
            </a:r>
          </a:p>
          <a:p>
            <a:r>
              <a:rPr lang="ru-RU" dirty="0" smtClean="0"/>
              <a:t> т.е. </a:t>
            </a:r>
            <a:r>
              <a:rPr lang="ru-RU" dirty="0" err="1" smtClean="0"/>
              <a:t>самоподобен</a:t>
            </a:r>
            <a:r>
              <a:rPr lang="ru-RU" dirty="0" smtClean="0"/>
              <a:t>.   Связан с эффектом Фрактальности.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58650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625" y="1016000"/>
            <a:ext cx="7365999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5193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251" y="650875"/>
            <a:ext cx="8048624" cy="565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4116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5667" y="465667"/>
            <a:ext cx="8297333" cy="5632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3. Проблематика философии науки (аналитики опыта научного познания)</a:t>
            </a:r>
            <a:endParaRPr lang="ru-RU" sz="2400" b="1" dirty="0"/>
          </a:p>
          <a:p>
            <a:r>
              <a:rPr lang="ru-RU" sz="2400" dirty="0" smtClean="0"/>
              <a:t>Сегодня философия дистанцировала себя от науки. Так было не всегда.</a:t>
            </a:r>
            <a:r>
              <a:rPr lang="ru-RU" sz="2400" dirty="0"/>
              <a:t>	</a:t>
            </a:r>
            <a:endParaRPr lang="ru-RU" sz="2400" dirty="0" smtClean="0"/>
          </a:p>
          <a:p>
            <a:r>
              <a:rPr lang="ru-RU" sz="2400" dirty="0" smtClean="0"/>
              <a:t>Философия </a:t>
            </a:r>
            <a:r>
              <a:rPr lang="ru-RU" sz="2400" dirty="0"/>
              <a:t>науки сегодня это </a:t>
            </a:r>
            <a:r>
              <a:rPr lang="ru-RU" sz="2400" i="1" dirty="0"/>
              <a:t>диалог</a:t>
            </a:r>
            <a:r>
              <a:rPr lang="ru-RU" sz="2400" dirty="0"/>
              <a:t> философии и </a:t>
            </a:r>
            <a:r>
              <a:rPr lang="ru-RU" sz="2400" dirty="0" smtClean="0"/>
              <a:t>науки. Успехи естественных наук позволили провести отчетливое разграничение собственно философских и научных проблем. </a:t>
            </a:r>
          </a:p>
          <a:p>
            <a:r>
              <a:rPr lang="ru-RU" sz="2400" dirty="0" smtClean="0"/>
              <a:t>Философские проблемы – </a:t>
            </a:r>
            <a:r>
              <a:rPr lang="ru-RU" sz="2400" dirty="0"/>
              <a:t> </a:t>
            </a:r>
            <a:r>
              <a:rPr lang="ru-RU" sz="2400" dirty="0" smtClean="0"/>
              <a:t>отсылают к самопознанию человека (субъекта).</a:t>
            </a:r>
          </a:p>
          <a:p>
            <a:r>
              <a:rPr lang="ru-RU" sz="2400" dirty="0" smtClean="0"/>
              <a:t>Научный проблемы -  нацелены на познание объектного (предметного) мира. </a:t>
            </a:r>
          </a:p>
          <a:p>
            <a:r>
              <a:rPr lang="ru-RU" sz="2400" dirty="0" smtClean="0"/>
              <a:t>Согласимся с </a:t>
            </a:r>
            <a:r>
              <a:rPr lang="ru-RU" sz="2400" dirty="0" err="1" smtClean="0"/>
              <a:t>К.Поппером</a:t>
            </a:r>
            <a:r>
              <a:rPr lang="ru-RU" sz="2400" dirty="0" smtClean="0"/>
              <a:t>: «Познание является научным, если оно имеет эмпирический базис» </a:t>
            </a:r>
          </a:p>
          <a:p>
            <a:r>
              <a:rPr lang="en-US" sz="2400" dirty="0" err="1" smtClean="0">
                <a:solidFill>
                  <a:srgbClr val="FF6600"/>
                </a:solidFill>
              </a:rPr>
              <a:t>Вопрос</a:t>
            </a:r>
            <a:r>
              <a:rPr lang="en-US" sz="2400" dirty="0">
                <a:solidFill>
                  <a:srgbClr val="FF6600"/>
                </a:solidFill>
              </a:rPr>
              <a:t>: </a:t>
            </a:r>
            <a:r>
              <a:rPr lang="en-US" sz="2400" dirty="0" err="1">
                <a:solidFill>
                  <a:srgbClr val="FF6600"/>
                </a:solidFill>
              </a:rPr>
              <a:t>Почему</a:t>
            </a:r>
            <a:r>
              <a:rPr lang="en-US" sz="2400" dirty="0">
                <a:solidFill>
                  <a:srgbClr val="FF6600"/>
                </a:solidFill>
              </a:rPr>
              <a:t> </a:t>
            </a:r>
            <a:r>
              <a:rPr lang="en-US" sz="2400" dirty="0" err="1">
                <a:solidFill>
                  <a:srgbClr val="FF6600"/>
                </a:solidFill>
              </a:rPr>
              <a:t>во</a:t>
            </a:r>
            <a:r>
              <a:rPr lang="en-US" sz="2400" dirty="0">
                <a:solidFill>
                  <a:srgbClr val="FF6600"/>
                </a:solidFill>
              </a:rPr>
              <a:t> </a:t>
            </a:r>
            <a:r>
              <a:rPr lang="en-US" sz="2400" dirty="0" err="1">
                <a:solidFill>
                  <a:srgbClr val="FF6600"/>
                </a:solidFill>
              </a:rPr>
              <a:t>времена</a:t>
            </a:r>
            <a:r>
              <a:rPr lang="en-US" sz="2400" dirty="0">
                <a:solidFill>
                  <a:srgbClr val="FF6600"/>
                </a:solidFill>
              </a:rPr>
              <a:t> </a:t>
            </a:r>
            <a:r>
              <a:rPr lang="en-US" sz="2400" dirty="0" err="1">
                <a:solidFill>
                  <a:srgbClr val="FF6600"/>
                </a:solidFill>
              </a:rPr>
              <a:t>Гегеля</a:t>
            </a:r>
            <a:r>
              <a:rPr lang="en-US" sz="2400" dirty="0">
                <a:solidFill>
                  <a:srgbClr val="FF6600"/>
                </a:solidFill>
              </a:rPr>
              <a:t> </a:t>
            </a:r>
            <a:r>
              <a:rPr lang="en-US" sz="2400" dirty="0" err="1">
                <a:solidFill>
                  <a:srgbClr val="FF6600"/>
                </a:solidFill>
              </a:rPr>
              <a:t>и</a:t>
            </a:r>
            <a:r>
              <a:rPr lang="en-US" sz="2400" dirty="0">
                <a:solidFill>
                  <a:srgbClr val="FF6600"/>
                </a:solidFill>
              </a:rPr>
              <a:t> </a:t>
            </a:r>
            <a:r>
              <a:rPr lang="en-US" sz="2400" dirty="0" err="1">
                <a:solidFill>
                  <a:srgbClr val="FF6600"/>
                </a:solidFill>
              </a:rPr>
              <a:t>Канта</a:t>
            </a:r>
            <a:r>
              <a:rPr lang="en-US" sz="2400" dirty="0">
                <a:solidFill>
                  <a:srgbClr val="FF6600"/>
                </a:solidFill>
              </a:rPr>
              <a:t> “</a:t>
            </a:r>
            <a:r>
              <a:rPr lang="en-US" sz="2400" dirty="0" err="1">
                <a:solidFill>
                  <a:srgbClr val="FF6600"/>
                </a:solidFill>
              </a:rPr>
              <a:t>философия</a:t>
            </a:r>
            <a:r>
              <a:rPr lang="en-US" sz="2400" dirty="0">
                <a:solidFill>
                  <a:srgbClr val="FF6600"/>
                </a:solidFill>
              </a:rPr>
              <a:t> </a:t>
            </a:r>
            <a:r>
              <a:rPr lang="en-US" sz="2400" dirty="0" err="1">
                <a:solidFill>
                  <a:srgbClr val="FF6600"/>
                </a:solidFill>
              </a:rPr>
              <a:t>науки</a:t>
            </a:r>
            <a:r>
              <a:rPr lang="en-US" sz="2400" dirty="0">
                <a:solidFill>
                  <a:srgbClr val="FF6600"/>
                </a:solidFill>
              </a:rPr>
              <a:t>” </a:t>
            </a:r>
            <a:r>
              <a:rPr lang="en-US" sz="2400" dirty="0" err="1">
                <a:solidFill>
                  <a:srgbClr val="FF6600"/>
                </a:solidFill>
              </a:rPr>
              <a:t>была</a:t>
            </a:r>
            <a:r>
              <a:rPr lang="en-US" sz="2400" dirty="0">
                <a:solidFill>
                  <a:srgbClr val="FF6600"/>
                </a:solidFill>
              </a:rPr>
              <a:t> </a:t>
            </a:r>
            <a:r>
              <a:rPr lang="en-US" sz="2400" dirty="0" err="1">
                <a:solidFill>
                  <a:srgbClr val="FF6600"/>
                </a:solidFill>
              </a:rPr>
              <a:t>невозможна</a:t>
            </a:r>
            <a:r>
              <a:rPr lang="en-US" sz="2400" dirty="0" smtClean="0">
                <a:solidFill>
                  <a:srgbClr val="FF6600"/>
                </a:solidFill>
              </a:rPr>
              <a:t>?</a:t>
            </a:r>
            <a:endParaRPr lang="ru-RU" sz="24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7468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8111" y="438931"/>
            <a:ext cx="8452555" cy="6001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Первый клин в расщепление этих путей был вбит аналитической философией, заслуга </a:t>
            </a:r>
            <a:r>
              <a:rPr lang="ru-RU" sz="2400" dirty="0" smtClean="0"/>
              <a:t>состоит </a:t>
            </a:r>
            <a:r>
              <a:rPr lang="ru-RU" sz="2400" dirty="0"/>
              <a:t>в формировании тематических рамок философии науки как отдельной рубрики философского познания.  Уже в самом именовании «философия науки» содержится намек, что философия и наука – есть разные области знания. Философия науки это не «наука о науке», это не  </a:t>
            </a:r>
            <a:r>
              <a:rPr lang="ru-RU" sz="2400" i="1" dirty="0" err="1"/>
              <a:t>науковедение</a:t>
            </a:r>
            <a:r>
              <a:rPr lang="ru-RU" sz="2400" dirty="0"/>
              <a:t>, но осмысление того, что есть наука, каковы её смысловые предпосылки. То, как ставилась задача </a:t>
            </a:r>
            <a:r>
              <a:rPr lang="ru-RU" sz="2400" i="1" dirty="0"/>
              <a:t>философии науки</a:t>
            </a:r>
            <a:r>
              <a:rPr lang="ru-RU" sz="2400" dirty="0"/>
              <a:t>, отчетливо отличало эту рубрику исследований от того, чем занимался нормальный ученый.  Философия ставила себе задачу прояснять смысл научный высказываний, она осуществляла аналитику языка науки и скрытых метафизических допущений, которые за ними стоят. Впрочем сами аналитики не вполне отдавали себе отчет о своем начинании. Они не предполагали насколько значим вопрос о взаимодополнительности философии и науки.</a:t>
            </a:r>
          </a:p>
        </p:txBody>
      </p:sp>
    </p:spTree>
    <p:extLst>
      <p:ext uri="{BB962C8B-B14F-4D97-AF65-F5344CB8AC3E}">
        <p14:creationId xmlns:p14="http://schemas.microsoft.com/office/powerpoint/2010/main" val="109240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1322" y="555625"/>
            <a:ext cx="8379079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 smtClean="0"/>
              <a:t>Какие вопросы решает философия науки?</a:t>
            </a:r>
          </a:p>
          <a:p>
            <a:pPr marL="285750" lvl="0" indent="-285750">
              <a:buFont typeface="Arial"/>
              <a:buChar char="•"/>
            </a:pPr>
            <a:r>
              <a:rPr lang="ru-RU" sz="2000" dirty="0" smtClean="0"/>
              <a:t>Каковы </a:t>
            </a:r>
            <a:r>
              <a:rPr lang="ru-RU" sz="2000" dirty="0"/>
              <a:t>основания для науки претендовать на истинность в сравнении с другими видами познания? Можно ли считать, что только научное знание истинно?</a:t>
            </a:r>
          </a:p>
          <a:p>
            <a:pPr marL="285750" lvl="0" indent="-285750">
              <a:buFont typeface="Arial"/>
              <a:buChar char="•"/>
            </a:pPr>
            <a:r>
              <a:rPr lang="ru-RU" sz="2000" dirty="0"/>
              <a:t>Имеют ли право на существование другие (ненаучные) типы рациональности? Или только научное познание рационально? </a:t>
            </a:r>
            <a:r>
              <a:rPr lang="ru-RU" sz="2000" dirty="0" smtClean="0"/>
              <a:t>Может </a:t>
            </a:r>
            <a:r>
              <a:rPr lang="ru-RU" sz="2000" dirty="0"/>
              <a:t>или должна ли наука настаивать на преимуществах своего типа рациональности?</a:t>
            </a:r>
          </a:p>
          <a:p>
            <a:pPr marL="285750" lvl="0" indent="-285750">
              <a:buFont typeface="Arial"/>
              <a:buChar char="•"/>
            </a:pPr>
            <a:r>
              <a:rPr lang="ru-RU" sz="2000" dirty="0"/>
              <a:t>В свете отличия современной науки от ее предшествующих состояний можно ли говорить, что это один и тот же тип научной рациональности, что это одна и та же наука? </a:t>
            </a:r>
          </a:p>
          <a:p>
            <a:pPr marL="285750" lvl="0" indent="-285750">
              <a:buFont typeface="Arial"/>
              <a:buChar char="•"/>
            </a:pPr>
            <a:r>
              <a:rPr lang="ru-RU" sz="2000" dirty="0"/>
              <a:t> Каков критерий начала научного познания? Может быть научное познание существовало всегда? Или же оно продукт истории и особой культуры?</a:t>
            </a:r>
          </a:p>
          <a:p>
            <a:pPr marL="285750" lvl="0" indent="-285750">
              <a:buFont typeface="Arial"/>
              <a:buChar char="•"/>
            </a:pPr>
            <a:r>
              <a:rPr lang="ru-RU" sz="2000" dirty="0"/>
              <a:t> Могут ли существовать критерии выбора теории или каждая из них, имеющая полезный эффект, имеет право на существование?</a:t>
            </a:r>
          </a:p>
          <a:p>
            <a:pPr marL="285750" lvl="0" indent="-285750">
              <a:buFont typeface="Arial"/>
              <a:buChar char="•"/>
            </a:pPr>
            <a:r>
              <a:rPr lang="ru-RU" sz="2000" dirty="0"/>
              <a:t> Как вообще возможны  различные теории одного и того же предмета? </a:t>
            </a:r>
          </a:p>
          <a:p>
            <a:pPr marL="285750" lvl="0" indent="-285750">
              <a:buFont typeface="Arial"/>
              <a:buChar char="•"/>
            </a:pPr>
            <a:r>
              <a:rPr lang="ru-RU" sz="2000" dirty="0"/>
              <a:t> На чем базируется выбор тех или иных методов научного познания. (Может быть, ученый должен использовать весь их набор, иначе результаты не будут обоснованы).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45539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9875" y="248734"/>
            <a:ext cx="86994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/>
              <a:buChar char="•"/>
            </a:pPr>
            <a:r>
              <a:rPr lang="ru-RU" sz="2000" dirty="0"/>
              <a:t>Как обосновать разделение наук. Этого требует предмет познания или это историческая конвенция ученых?</a:t>
            </a:r>
          </a:p>
          <a:p>
            <a:pPr marL="285750" lvl="0" indent="-285750">
              <a:buFont typeface="Arial"/>
              <a:buChar char="•"/>
            </a:pPr>
            <a:r>
              <a:rPr lang="ru-RU" sz="2000" dirty="0"/>
              <a:t>Что является базой для диалога различных наук? Как  представители разных наук могут понимать друг друга? Владеют ли они общим языком? Насколько эффективно они могут  решать совместные задачи? </a:t>
            </a:r>
          </a:p>
          <a:p>
            <a:pPr marL="285750" lvl="0" indent="-285750">
              <a:buFont typeface="Arial"/>
              <a:buChar char="•"/>
            </a:pPr>
            <a:r>
              <a:rPr lang="ru-RU" sz="2000" dirty="0"/>
              <a:t>Каковы основания претензии гуманитарного знания (</a:t>
            </a:r>
            <a:r>
              <a:rPr lang="ru-RU" sz="2000" dirty="0" err="1"/>
              <a:t>человекознания</a:t>
            </a:r>
            <a:r>
              <a:rPr lang="ru-RU" sz="2000" dirty="0"/>
              <a:t>) претендовать на статус научного?  Как обосновать такого рода единство наук? </a:t>
            </a:r>
          </a:p>
          <a:p>
            <a:pPr marL="285750" lvl="0" indent="-285750">
              <a:buFont typeface="Arial"/>
              <a:buChar char="•"/>
            </a:pPr>
            <a:r>
              <a:rPr lang="ru-RU" sz="2000" dirty="0"/>
              <a:t>Могут ли </a:t>
            </a:r>
            <a:r>
              <a:rPr lang="ru-RU" sz="2000" dirty="0" smtClean="0"/>
              <a:t>вопросы </a:t>
            </a:r>
            <a:r>
              <a:rPr lang="ru-RU" sz="2000" dirty="0"/>
              <a:t>социальной, культурной или исторической миссии науки решить представители самих наук?</a:t>
            </a:r>
          </a:p>
          <a:p>
            <a:pPr marL="285750" lvl="0" indent="-285750">
              <a:buFont typeface="Arial"/>
              <a:buChar char="•"/>
            </a:pPr>
            <a:r>
              <a:rPr lang="ru-RU" sz="2000" dirty="0"/>
              <a:t>Существует ли собственная (внутренняя) логика развития научного познания или же это развитие диктуется внешней необходимостью?</a:t>
            </a:r>
          </a:p>
          <a:p>
            <a:pPr marL="285750" lvl="0" indent="-285750">
              <a:buFont typeface="Arial"/>
              <a:buChar char="•"/>
            </a:pPr>
            <a:r>
              <a:rPr lang="ru-RU" sz="2000" dirty="0"/>
              <a:t> Почему научное знание дифференцировано на теоретическое и эмпирическое? Является ли это необходимостью или в этом состоит ограниченность науки, недостижимость для нее цельного знания?</a:t>
            </a:r>
          </a:p>
          <a:p>
            <a:pPr marL="285750" lvl="0" indent="-285750">
              <a:buFont typeface="Arial"/>
              <a:buChar char="•"/>
            </a:pPr>
            <a:r>
              <a:rPr lang="ru-RU" sz="2000" dirty="0"/>
              <a:t>Не ограничена ли наука в своих приложениях тем, что она способна создавать только механические (технические) системы, в то время как жизнь противостоит механицизму?</a:t>
            </a:r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73544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92125" y="664339"/>
            <a:ext cx="8255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/>
              <a:buChar char="•"/>
            </a:pPr>
            <a:r>
              <a:rPr lang="ru-RU" sz="2000" dirty="0"/>
              <a:t>Наука подчинила образование, сделало его научным. Не ведет ли это к дегуманизации образования?</a:t>
            </a:r>
          </a:p>
          <a:p>
            <a:pPr marL="285750" lvl="0" indent="-285750">
              <a:buFont typeface="Arial"/>
              <a:buChar char="•"/>
            </a:pPr>
            <a:r>
              <a:rPr lang="ru-RU" sz="2000" dirty="0"/>
              <a:t>Несет ли наука и ученые ответственность за технические приложения своих открытий? (Военная техника и проч.)</a:t>
            </a:r>
          </a:p>
          <a:p>
            <a:pPr marL="285750" lvl="0" indent="-285750">
              <a:buFont typeface="Arial"/>
              <a:buChar char="•"/>
            </a:pPr>
            <a:r>
              <a:rPr lang="ru-RU" sz="2000" dirty="0"/>
              <a:t>Возможен ли (или же просто существует) союз науки с религией или же их отношение было и остается антагонистичным?</a:t>
            </a:r>
          </a:p>
          <a:p>
            <a:pPr marL="285750" lvl="0" indent="-285750">
              <a:buFont typeface="Arial"/>
              <a:buChar char="•"/>
            </a:pPr>
            <a:r>
              <a:rPr lang="ru-RU" sz="2000" dirty="0"/>
              <a:t>Может ли искусство в чем-то помочь науке в решении ее собственных задач или их существование вполне автономно?</a:t>
            </a:r>
          </a:p>
          <a:p>
            <a:pPr marL="285750" indent="-285750">
              <a:buFont typeface="Arial"/>
              <a:buChar char="•"/>
            </a:pPr>
            <a:endParaRPr lang="ru-RU" sz="2000" dirty="0" smtClean="0"/>
          </a:p>
          <a:p>
            <a:r>
              <a:rPr lang="ru-RU" sz="2000" dirty="0" smtClean="0"/>
              <a:t>Серия </a:t>
            </a:r>
            <a:r>
              <a:rPr lang="ru-RU" sz="2000" dirty="0"/>
              <a:t>этих философских вопросов может быть умножена и детализирована, но закончена следующим:</a:t>
            </a:r>
          </a:p>
          <a:p>
            <a:r>
              <a:rPr lang="ru-RU" sz="2000" dirty="0"/>
              <a:t> </a:t>
            </a:r>
          </a:p>
          <a:p>
            <a:pPr lvl="0"/>
            <a:r>
              <a:rPr lang="ru-RU" sz="2000" dirty="0"/>
              <a:t>Должен ли ученый как минимум знать об этих вопросах, а еще лучше – думать над ними,  или же ему лучше отдать их решение «специалистам» (философам) или же считать, что сама их постановка бессмысленна?</a:t>
            </a:r>
          </a:p>
        </p:txBody>
      </p:sp>
    </p:spTree>
    <p:extLst>
      <p:ext uri="{BB962C8B-B14F-4D97-AF65-F5344CB8AC3E}">
        <p14:creationId xmlns:p14="http://schemas.microsoft.com/office/powerpoint/2010/main" val="3982726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1000" y="1028343"/>
            <a:ext cx="835377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Семинар </a:t>
            </a:r>
            <a:r>
              <a:rPr lang="ru-RU" b="1" i="1" dirty="0"/>
              <a:t>1. Историческая,  методологическая,  интеграционная и эвристическая роль философии в  формировании социальных и гуманитарных наук</a:t>
            </a:r>
          </a:p>
          <a:p>
            <a:r>
              <a:rPr lang="en-US" dirty="0"/>
              <a:t> </a:t>
            </a:r>
            <a:endParaRPr lang="ru-RU" dirty="0"/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О специфике гуманитарного знания и гуманитарных наук.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Становление научности знаний об обществе, человеке, истории и культуре. Критерий научности.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 Философско-методологические основания СГН.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 Междисциплинарная и интеграционная роль философии в СГП.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 Философская </a:t>
            </a:r>
            <a:r>
              <a:rPr lang="ru-RU" dirty="0" smtClean="0"/>
              <a:t>эвристика</a:t>
            </a:r>
          </a:p>
          <a:p>
            <a:pPr marL="342900" lvl="0" indent="-342900">
              <a:buFont typeface="+mj-lt"/>
              <a:buAutoNum type="arabicPeriod"/>
            </a:pPr>
            <a:endParaRPr lang="ru-RU" dirty="0"/>
          </a:p>
          <a:p>
            <a:pPr lvl="0"/>
            <a:r>
              <a:rPr lang="ru-RU" dirty="0" smtClean="0"/>
              <a:t>Задание 1.  Эссе: Может ли …… обойтись без философии при решении своих задач? Каким образом можно обойтись без философии при решении …. </a:t>
            </a:r>
            <a:r>
              <a:rPr lang="ru-RU" dirty="0"/>
              <a:t>п</a:t>
            </a:r>
            <a:r>
              <a:rPr lang="ru-RU" dirty="0" smtClean="0"/>
              <a:t>роблем?</a:t>
            </a:r>
            <a:endParaRPr lang="ru-RU" dirty="0"/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846128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7750" y="187265"/>
            <a:ext cx="6150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4. Перспективы диалога философии и науки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91358" y="619125"/>
            <a:ext cx="877801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Как было сказано: основанием универсального (системного) знания является сам Человек, определение условий возможности его деятельности в Мире (бытия-в-мире).</a:t>
            </a:r>
          </a:p>
          <a:p>
            <a:r>
              <a:rPr lang="ru-RU" sz="2000" dirty="0" smtClean="0"/>
              <a:t>В отличие от классической науки (Нового времени), которая в основном познавала то, ЧТО ЕСТЬ – современная наука – имеет дело с КОНСТРУКТИВНЫМИ ОБЪЕКТАМИ И ИСКУССТВЕННЫМИ ЭФФЕКТАМИ</a:t>
            </a:r>
          </a:p>
          <a:p>
            <a:r>
              <a:rPr lang="ru-RU" sz="2000" dirty="0" err="1" smtClean="0"/>
              <a:t>Г.Башляр</a:t>
            </a:r>
            <a:r>
              <a:rPr lang="ru-RU" sz="2000" dirty="0" smtClean="0"/>
              <a:t>: «</a:t>
            </a:r>
            <a:r>
              <a:rPr lang="ru-RU" sz="2000" smtClean="0"/>
              <a:t>На месте науки </a:t>
            </a:r>
            <a:r>
              <a:rPr lang="ru-RU" sz="2000" dirty="0" smtClean="0"/>
              <a:t>фактов – возникала наука эффектов»</a:t>
            </a:r>
          </a:p>
          <a:p>
            <a:r>
              <a:rPr lang="ru-RU" sz="2000" dirty="0" smtClean="0"/>
              <a:t>Отсюда исключительная роль &lt;в науке&gt;  учения о человеческой деятельности,</a:t>
            </a:r>
          </a:p>
          <a:p>
            <a:r>
              <a:rPr lang="ru-RU" sz="2000" dirty="0" smtClean="0"/>
              <a:t>Классически – это методология.</a:t>
            </a:r>
          </a:p>
          <a:p>
            <a:r>
              <a:rPr lang="ru-RU" sz="2000" dirty="0" smtClean="0"/>
              <a:t>Сегодня – это конструктивная феноменология.</a:t>
            </a:r>
          </a:p>
          <a:p>
            <a:endParaRPr lang="ru-RU" sz="2000" dirty="0"/>
          </a:p>
          <a:p>
            <a:r>
              <a:rPr lang="ru-RU" sz="2000" dirty="0" smtClean="0"/>
              <a:t>Основной феномен (подлежащий пониманию) – современная техника, которая не имеет прямых аналогов в природе.</a:t>
            </a:r>
          </a:p>
          <a:p>
            <a:r>
              <a:rPr lang="ru-RU" sz="2000" dirty="0" smtClean="0"/>
              <a:t>Современная наука носит конструктивный или проектный характер – как таковая она имеет начало в человеческом идеальном целеполагании.</a:t>
            </a:r>
          </a:p>
          <a:p>
            <a:r>
              <a:rPr lang="ru-RU" sz="2000" dirty="0" smtClean="0"/>
              <a:t>Способность к идеальному целеполаганию – базовое определение Разума.</a:t>
            </a:r>
          </a:p>
          <a:p>
            <a:r>
              <a:rPr lang="ru-RU" sz="2000" dirty="0" smtClean="0"/>
              <a:t>Научное естествознание – должно стать Разумным.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688308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9124" y="650875"/>
            <a:ext cx="8112125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Как никогда, «</a:t>
            </a:r>
            <a:r>
              <a:rPr lang="ru-RU" sz="2400" b="1" i="1" dirty="0" smtClean="0"/>
              <a:t>Сон разума порождает чудовищные последствия»</a:t>
            </a:r>
            <a:r>
              <a:rPr lang="ru-RU" sz="2400" dirty="0" smtClean="0"/>
              <a:t>: социальные, политические, экологические, экзистенциальные  …..</a:t>
            </a:r>
          </a:p>
          <a:p>
            <a:r>
              <a:rPr lang="ru-RU" sz="2400" dirty="0" smtClean="0"/>
              <a:t>Сегодня требуется:</a:t>
            </a:r>
          </a:p>
          <a:p>
            <a:pPr marL="285750" indent="-285750">
              <a:buFont typeface="Wingdings" charset="2"/>
              <a:buChar char="Ø"/>
            </a:pPr>
            <a:r>
              <a:rPr lang="ru-RU" sz="2400" dirty="0" smtClean="0"/>
              <a:t>Разумное отношение к Природе 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 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Это вопрос экологии Разума</a:t>
            </a:r>
          </a:p>
          <a:p>
            <a:pPr marL="285750" indent="-285750">
              <a:buFont typeface="Wingdings" charset="2"/>
              <a:buChar char="Ø"/>
            </a:pPr>
            <a:r>
              <a:rPr lang="ru-RU" sz="2400" dirty="0" smtClean="0"/>
              <a:t>К политическому и экономическому устройству общества </a:t>
            </a:r>
            <a:r>
              <a:rPr lang="ru-RU" sz="24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Это вопрос  социальной справедливости</a:t>
            </a:r>
          </a:p>
          <a:p>
            <a:pPr marL="285750" indent="-285750">
              <a:buFont typeface="Wingdings" charset="2"/>
              <a:buChar char="Ø"/>
            </a:pPr>
            <a:r>
              <a:rPr lang="ru-RU" sz="2400" dirty="0" smtClean="0"/>
              <a:t>К перспективам развития технической мощи человечества </a:t>
            </a:r>
            <a:r>
              <a:rPr lang="ru-RU" sz="24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Это вопрос философии техники</a:t>
            </a:r>
          </a:p>
          <a:p>
            <a:pPr marL="285750" indent="-285750">
              <a:buFont typeface="Wingdings" charset="2"/>
              <a:buChar char="Ø"/>
            </a:pPr>
            <a:r>
              <a:rPr lang="ru-RU" sz="2400" dirty="0" smtClean="0"/>
              <a:t>К  трансформации человеческой телесности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 </a:t>
            </a:r>
            <a:r>
              <a:rPr lang="ru-RU" sz="24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Это вопрос </a:t>
            </a:r>
            <a:r>
              <a:rPr lang="ru-RU" sz="24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постгуманизма</a:t>
            </a:r>
          </a:p>
          <a:p>
            <a:pPr marL="285750" indent="-285750">
              <a:buFont typeface="Wingdings" charset="2"/>
              <a:buChar char="Ø"/>
            </a:pPr>
            <a:r>
              <a:rPr lang="ru-RU" sz="2400" dirty="0" smtClean="0"/>
              <a:t>К будущему человечества вообще </a:t>
            </a:r>
          </a:p>
          <a:p>
            <a:r>
              <a:rPr lang="ru-RU" sz="2400" i="1" dirty="0" smtClean="0"/>
              <a:t>   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Это вопрос философии истории</a:t>
            </a:r>
            <a:endParaRPr lang="ru-RU" sz="2400" i="1" dirty="0" smtClean="0"/>
          </a:p>
          <a:p>
            <a:pPr algn="ctr"/>
            <a:r>
              <a:rPr lang="ru-RU" sz="2400" b="1" dirty="0" smtClean="0"/>
              <a:t>Всё это философские вопросы, перед которыми поставлена сама наука.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79145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8513" y="873125"/>
            <a:ext cx="320472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Что такое философия?</a:t>
            </a:r>
          </a:p>
          <a:p>
            <a:pPr algn="ctr"/>
            <a:r>
              <a:rPr lang="ru-RU" sz="2400" b="1" dirty="0" smtClean="0">
                <a:solidFill>
                  <a:srgbClr val="000090"/>
                </a:solidFill>
              </a:rPr>
              <a:t>          </a:t>
            </a:r>
            <a:r>
              <a:rPr lang="el-GR" sz="2400" b="1" dirty="0" smtClean="0">
                <a:solidFill>
                  <a:srgbClr val="000090"/>
                </a:solidFill>
              </a:rPr>
              <a:t>Φ</a:t>
            </a:r>
            <a:r>
              <a:rPr lang="ru-RU" sz="2400" b="1" dirty="0" smtClean="0">
                <a:solidFill>
                  <a:srgbClr val="000090"/>
                </a:solidFill>
              </a:rPr>
              <a:t>ιλοσοφια</a:t>
            </a:r>
            <a:r>
              <a:rPr lang="ru-RU" sz="2400" dirty="0" smtClean="0">
                <a:solidFill>
                  <a:srgbClr val="000090"/>
                </a:solidFill>
              </a:rPr>
              <a:t> </a:t>
            </a:r>
          </a:p>
          <a:p>
            <a:pPr algn="ctr"/>
            <a:r>
              <a:rPr lang="ru-RU" sz="2400" dirty="0" smtClean="0">
                <a:solidFill>
                  <a:srgbClr val="000090"/>
                </a:solidFill>
              </a:rPr>
              <a:t>«Любовь к мудрости»</a:t>
            </a:r>
            <a:r>
              <a:rPr lang="ru-RU" sz="2400" dirty="0">
                <a:solidFill>
                  <a:srgbClr val="000090"/>
                </a:solidFill>
              </a:rPr>
              <a:t> </a:t>
            </a:r>
            <a:endParaRPr lang="en-US" sz="2400" dirty="0">
              <a:solidFill>
                <a:srgbClr val="000090"/>
              </a:solidFill>
            </a:endParaRPr>
          </a:p>
          <a:p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78334" y="2486622"/>
            <a:ext cx="83790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90"/>
                </a:solidFill>
              </a:rPr>
              <a:t>Пифагор </a:t>
            </a:r>
            <a:r>
              <a:rPr lang="ru-RU" sz="2400" dirty="0" smtClean="0">
                <a:solidFill>
                  <a:srgbClr val="000090"/>
                </a:solidFill>
              </a:rPr>
              <a:t>(570-490 ВС)</a:t>
            </a:r>
            <a:r>
              <a:rPr lang="ru-RU" sz="2400" b="1" dirty="0" smtClean="0">
                <a:solidFill>
                  <a:srgbClr val="000090"/>
                </a:solidFill>
              </a:rPr>
              <a:t>:</a:t>
            </a:r>
            <a:r>
              <a:rPr lang="ru-RU" sz="2400" dirty="0" smtClean="0">
                <a:solidFill>
                  <a:srgbClr val="000090"/>
                </a:solidFill>
              </a:rPr>
              <a:t> Жизнь подобна </a:t>
            </a:r>
            <a:r>
              <a:rPr lang="ru-RU" sz="2400" dirty="0">
                <a:solidFill>
                  <a:srgbClr val="000090"/>
                </a:solidFill>
              </a:rPr>
              <a:t>игрищам: иные приходят на них состязаться, иные торговать, а самые счастливые — смотреть; </a:t>
            </a:r>
            <a:r>
              <a:rPr lang="ru-RU" sz="2400" b="1" dirty="0">
                <a:solidFill>
                  <a:srgbClr val="000090"/>
                </a:solidFill>
              </a:rPr>
              <a:t>так и в жизни иные, подобные рабам, рождаются жадными до славы и наживы, между тем как философы — до единой только истины</a:t>
            </a:r>
            <a:r>
              <a:rPr lang="en-US" sz="2400" b="1" dirty="0">
                <a:solidFill>
                  <a:srgbClr val="000090"/>
                </a:solidFill>
              </a:rPr>
              <a:t>.</a:t>
            </a:r>
            <a:r>
              <a:rPr lang="ru-RU" sz="2400" b="1" dirty="0">
                <a:solidFill>
                  <a:srgbClr val="000090"/>
                </a:solidFill>
              </a:rPr>
              <a:t> 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48094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586" y="1300767"/>
            <a:ext cx="697010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И.Кант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 Философия – любовь, которую всякое разумное существо испытывает  к высшим целям разума.</a:t>
            </a:r>
          </a:p>
          <a:p>
            <a:pPr algn="ctr"/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24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 это за цели? </a:t>
            </a:r>
            <a:endParaRPr lang="ru-RU" sz="2400" b="1" dirty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7187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9530" y="1189930"/>
            <a:ext cx="390363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charset="2"/>
              <a:buChar char="²"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Свобода</a:t>
            </a:r>
          </a:p>
          <a:p>
            <a:pPr marL="457200" indent="-457200">
              <a:buFont typeface="Wingdings" charset="2"/>
              <a:buChar char="²"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Бессмертие</a:t>
            </a:r>
          </a:p>
          <a:p>
            <a:pPr marL="457200" indent="-457200">
              <a:buFont typeface="Wingdings" charset="2"/>
              <a:buChar char="²"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Истина</a:t>
            </a:r>
          </a:p>
          <a:p>
            <a:pPr marL="457200" indent="-457200">
              <a:buFont typeface="Wingdings" charset="2"/>
              <a:buChar char="²"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Красота</a:t>
            </a:r>
          </a:p>
          <a:p>
            <a:pPr marL="457200" indent="-457200">
              <a:buFont typeface="Wingdings" charset="2"/>
              <a:buChar char="²"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Добро</a:t>
            </a:r>
          </a:p>
          <a:p>
            <a:pPr marL="457200" indent="-457200">
              <a:buFont typeface="Wingdings" charset="2"/>
              <a:buChar char="²"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Справедливость</a:t>
            </a:r>
          </a:p>
          <a:p>
            <a:pPr marL="457200" indent="-457200">
              <a:buFont typeface="Wingdings" charset="2"/>
              <a:buChar char="²"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Любовь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9742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1625" y="474345"/>
            <a:ext cx="8588375" cy="5632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Примеры </a:t>
            </a:r>
            <a:r>
              <a:rPr lang="ru-RU" sz="2400" dirty="0"/>
              <a:t>некоторых самых «необычных» определений философии:</a:t>
            </a:r>
          </a:p>
          <a:p>
            <a:endParaRPr lang="ru-RU" sz="2400" dirty="0"/>
          </a:p>
          <a:p>
            <a:pPr marL="342900" lvl="0" indent="-342900">
              <a:buFont typeface="Wingdings" charset="2"/>
              <a:buChar char="v"/>
            </a:pPr>
            <a:r>
              <a:rPr lang="ru-RU" sz="2400" dirty="0"/>
              <a:t>Мыслящее рассмотрение предметов (Гегель)</a:t>
            </a:r>
          </a:p>
          <a:p>
            <a:pPr marL="342900" lvl="0" indent="-342900">
              <a:buFont typeface="Wingdings" charset="2"/>
              <a:buChar char="v"/>
            </a:pPr>
            <a:r>
              <a:rPr lang="ru-RU" sz="2400" dirty="0"/>
              <a:t>Вопрошание (М. Хайдеггер)</a:t>
            </a:r>
          </a:p>
          <a:p>
            <a:pPr marL="342900" lvl="0" indent="-342900">
              <a:buFont typeface="Wingdings" charset="2"/>
              <a:buChar char="v"/>
            </a:pPr>
            <a:r>
              <a:rPr lang="ru-RU" sz="2400" dirty="0"/>
              <a:t>Сам процесс философствования (К. Ясперс)</a:t>
            </a:r>
          </a:p>
          <a:p>
            <a:pPr marL="342900" lvl="0" indent="-342900">
              <a:buFont typeface="Wingdings" charset="2"/>
              <a:buChar char="v"/>
            </a:pPr>
            <a:r>
              <a:rPr lang="ru-RU" sz="2400" dirty="0"/>
              <a:t>Сознание «вслух» (М. Мамардашвили)</a:t>
            </a:r>
          </a:p>
          <a:p>
            <a:pPr marL="342900" lvl="0" indent="-342900">
              <a:buFont typeface="Wingdings" charset="2"/>
              <a:buChar char="v"/>
            </a:pPr>
            <a:r>
              <a:rPr lang="ru-RU" sz="2400" dirty="0"/>
              <a:t>Поиск единства и целостности Мира (Х. </a:t>
            </a:r>
            <a:r>
              <a:rPr lang="ru-RU" sz="2400" dirty="0" err="1"/>
              <a:t>Ортега</a:t>
            </a:r>
            <a:r>
              <a:rPr lang="ru-RU" sz="2400" dirty="0"/>
              <a:t>-и-</a:t>
            </a:r>
            <a:r>
              <a:rPr lang="ru-RU" sz="2400" dirty="0" err="1"/>
              <a:t>Гассет</a:t>
            </a:r>
            <a:r>
              <a:rPr lang="ru-RU" sz="2400" dirty="0"/>
              <a:t>)</a:t>
            </a:r>
          </a:p>
          <a:p>
            <a:pPr marL="342900" lvl="0" indent="-342900">
              <a:buFont typeface="Wingdings" charset="2"/>
              <a:buChar char="v"/>
            </a:pPr>
            <a:r>
              <a:rPr lang="ru-RU" sz="2400" dirty="0"/>
              <a:t>Тоска повсюду быть дома (Новалис)</a:t>
            </a:r>
          </a:p>
          <a:p>
            <a:pPr marL="342900" lvl="0" indent="-342900">
              <a:buFont typeface="Wingdings" charset="2"/>
              <a:buChar char="v"/>
            </a:pPr>
            <a:r>
              <a:rPr lang="ru-RU" sz="2400" dirty="0"/>
              <a:t>Конкретная рефлексия, опосредованная всем универсумом  знаков (П. Рикёр</a:t>
            </a:r>
            <a:r>
              <a:rPr lang="ru-RU" sz="2400" dirty="0" smtClean="0"/>
              <a:t>)</a:t>
            </a:r>
          </a:p>
          <a:p>
            <a:pPr marL="342900" lvl="0" indent="-342900">
              <a:buFont typeface="Wingdings" charset="2"/>
              <a:buChar char="v"/>
            </a:pPr>
            <a:r>
              <a:rPr lang="ru-RU" sz="2400" dirty="0" smtClean="0"/>
              <a:t>Универсальная наука о Мире (Гуссерль)</a:t>
            </a:r>
            <a:endParaRPr lang="ru-RU" sz="2400" dirty="0"/>
          </a:p>
          <a:p>
            <a:pPr marL="342900" lvl="0" indent="-342900">
              <a:buFont typeface="Wingdings" charset="2"/>
              <a:buChar char="v"/>
            </a:pPr>
            <a:r>
              <a:rPr lang="ru-RU" sz="2400" dirty="0"/>
              <a:t>Философия не является одной из наук, ее цель – логическое  прояснение мыслей  (Л. Витгенштейн)  </a:t>
            </a:r>
          </a:p>
          <a:p>
            <a:pPr marL="342900" lvl="0" indent="-342900">
              <a:buFont typeface="Wingdings" charset="2"/>
              <a:buChar char="v"/>
            </a:pPr>
            <a:r>
              <a:rPr lang="ru-RU" sz="2400" dirty="0"/>
              <a:t>Творчество концептов  (</a:t>
            </a:r>
            <a:r>
              <a:rPr lang="ru-RU" sz="2400" dirty="0" err="1"/>
              <a:t>Ж.Делез</a:t>
            </a:r>
            <a:r>
              <a:rPr lang="ru-RU" sz="2400" dirty="0"/>
              <a:t> и </a:t>
            </a:r>
            <a:r>
              <a:rPr lang="ru-RU" sz="2400" dirty="0" err="1"/>
              <a:t>Ф.Гваттари</a:t>
            </a:r>
            <a:r>
              <a:rPr lang="ru-RU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84107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7375" y="2413338"/>
            <a:ext cx="823912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Профессиональное определение </a:t>
            </a:r>
            <a:endParaRPr lang="ru-RU" sz="2400" b="1" dirty="0" smtClean="0"/>
          </a:p>
          <a:p>
            <a:pPr algn="ctr"/>
            <a:r>
              <a:rPr lang="ru-RU" sz="2400" dirty="0" smtClean="0"/>
              <a:t>(пример – не для запоминания)</a:t>
            </a:r>
            <a:endParaRPr lang="ru-RU" sz="2400" dirty="0"/>
          </a:p>
          <a:p>
            <a:pPr algn="ctr"/>
            <a:endParaRPr lang="ru-RU" sz="2400" dirty="0"/>
          </a:p>
          <a:p>
            <a:pPr lvl="0"/>
            <a:r>
              <a:rPr lang="ru-RU" sz="2400" dirty="0"/>
              <a:t>«философия есть универсальная феноменологическая онтология, … которая берет своё начало в герменевтике присутствия, понятой как аналитика экзистенции …) (Хайдеггер,  </a:t>
            </a:r>
            <a:r>
              <a:rPr lang="en-US" sz="2400" dirty="0"/>
              <a:t>SZ, с.326)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35767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1079500"/>
            <a:ext cx="9032874" cy="6432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По своей тематике (рефлексивному «предмету»)</a:t>
            </a:r>
          </a:p>
          <a:p>
            <a:pPr algn="ctr"/>
            <a:r>
              <a:rPr lang="ru-RU" sz="2400" b="1" dirty="0" smtClean="0"/>
              <a:t> 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Философия – Аналитика &lt;человеческого&gt; опыта</a:t>
            </a:r>
          </a:p>
          <a:p>
            <a:pPr algn="ctr"/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2400" dirty="0" smtClean="0"/>
              <a:t>Отсюда философские рубрики:</a:t>
            </a:r>
          </a:p>
          <a:p>
            <a:pPr marL="342900" indent="-342900">
              <a:buFont typeface="Wingdings" charset="2"/>
              <a:buChar char="u"/>
            </a:pPr>
            <a:r>
              <a:rPr lang="ru-RU" sz="2400" dirty="0" smtClean="0"/>
              <a:t>Философия науки – аналитика опыта ученого</a:t>
            </a:r>
          </a:p>
          <a:p>
            <a:pPr marL="342900" indent="-342900">
              <a:buFont typeface="Wingdings" charset="2"/>
              <a:buChar char="u"/>
            </a:pPr>
            <a:r>
              <a:rPr lang="ru-RU" sz="2400" dirty="0" smtClean="0"/>
              <a:t>Философия культуры – аналитика опыта трансляции смысла, ценностей, знаний, навыков и пр.</a:t>
            </a:r>
          </a:p>
          <a:p>
            <a:pPr marL="342900" indent="-342900">
              <a:buFont typeface="Wingdings" charset="2"/>
              <a:buChar char="u"/>
            </a:pPr>
            <a:r>
              <a:rPr lang="ru-RU" sz="2400" dirty="0" smtClean="0"/>
              <a:t>Философия искусства – аналитика опыта создания и восприятия произведений искусства;</a:t>
            </a:r>
          </a:p>
          <a:p>
            <a:pPr marL="342900" indent="-342900">
              <a:buFont typeface="Wingdings" charset="2"/>
              <a:buChar char="u"/>
            </a:pPr>
            <a:r>
              <a:rPr lang="ru-RU" sz="2400" dirty="0" smtClean="0"/>
              <a:t>Философия политики – аналитика опыта политической деятельности; </a:t>
            </a:r>
          </a:p>
          <a:p>
            <a:pPr marL="342900" indent="-342900">
              <a:buFont typeface="Wingdings" charset="2"/>
              <a:buChar char="u"/>
            </a:pPr>
            <a:r>
              <a:rPr lang="ru-RU" sz="2400" dirty="0" smtClean="0"/>
              <a:t>……….</a:t>
            </a:r>
          </a:p>
          <a:p>
            <a:pPr algn="ctr"/>
            <a:endParaRPr lang="ru-RU" sz="2400" b="1" dirty="0"/>
          </a:p>
          <a:p>
            <a:pPr lvl="0"/>
            <a:endParaRPr lang="ru-RU" sz="2400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71542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Путешествие.thmx</Template>
  <TotalTime>299</TotalTime>
  <Words>2225</Words>
  <Application>Microsoft Macintosh PowerPoint</Application>
  <PresentationFormat>Экран (4:3)</PresentationFormat>
  <Paragraphs>212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А11</dc:creator>
  <cp:lastModifiedBy>А11</cp:lastModifiedBy>
  <cp:revision>39</cp:revision>
  <dcterms:created xsi:type="dcterms:W3CDTF">2016-09-16T10:31:48Z</dcterms:created>
  <dcterms:modified xsi:type="dcterms:W3CDTF">2016-09-30T21:53:12Z</dcterms:modified>
</cp:coreProperties>
</file>